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15"/>
  </p:notesMasterIdLst>
  <p:sldIdLst>
    <p:sldId id="256" r:id="rId5"/>
    <p:sldId id="257" r:id="rId6"/>
    <p:sldId id="258" r:id="rId7"/>
    <p:sldId id="259" r:id="rId8"/>
    <p:sldId id="260" r:id="rId9"/>
    <p:sldId id="261" r:id="rId10"/>
    <p:sldId id="262" r:id="rId11"/>
    <p:sldId id="264" r:id="rId12"/>
    <p:sldId id="266" r:id="rId13"/>
    <p:sldId id="265"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entury Schoolbook" panose="02040604050505020304" pitchFamily="18"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85DC3C-358D-45A9-A8F6-7B7B138E72C5}">
  <a:tblStyle styleId="{2C85DC3C-358D-45A9-A8F6-7B7B138E72C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74C1D7-BE48-42B9-8498-DE0DC68B29A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4CF793E-77B3-4AB3-BDAB-960BD6998D38}" styleName="Table_2">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fbc7d56d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fbc7d56d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 Ian, context of change and the process, link to new Reporting/draft order for K-9</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fbc7d56d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fbc7d56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Assunta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89cbf4437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89cbf4437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Assunta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89cbf4437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89cbf4437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Assunta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fbc7d56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fbc7d56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Assunta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26ed78b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26ed78b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Helen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89cbf443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89cbf443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Fine Arts 9: Drama/ Art and Design 9: </a:t>
            </a:r>
            <a:endParaRPr/>
          </a:p>
          <a:p>
            <a:pPr marL="0" lvl="0" indent="0" algn="l" rtl="0">
              <a:spcBef>
                <a:spcPts val="0"/>
              </a:spcBef>
              <a:spcAft>
                <a:spcPts val="0"/>
              </a:spcAft>
              <a:buNone/>
            </a:pPr>
            <a:r>
              <a:rPr lang="en"/>
              <a:t>Cooking, woodworking, coding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89cbf4437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89cbf4437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to say that if you child has not handed work in, one of the criteria would not be filled in.  In the comment section, the teacher would indicate that the student has an I and that they need to complete a specific task or set of tasks by a specific time frame.   Overall level of Achievement is blank Assunta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cc8ede4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cc8ede4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Helen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b7b4aa0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b7b4aa0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to say that if you child has not handed work in, one of the criteria would not be filled in.  In the comment section, the teacher would indicate that the student has an I and that they need to complete a specific task or set of tasks by a specific time frame.   Overall level of Achievement is blank Assunta</a:t>
            </a:r>
            <a:endParaRPr/>
          </a:p>
        </p:txBody>
      </p:sp>
    </p:spTree>
    <p:extLst>
      <p:ext uri="{BB962C8B-B14F-4D97-AF65-F5344CB8AC3E}">
        <p14:creationId xmlns:p14="http://schemas.microsoft.com/office/powerpoint/2010/main" val="341851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7" name="Google Shape;5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sz="1400">
                <a:solidFill>
                  <a:schemeClr val="dk2"/>
                </a:solidFill>
              </a:defRPr>
            </a:lvl2pPr>
            <a:lvl3pPr marL="1371600" lvl="2" indent="-317500" rtl="0">
              <a:lnSpc>
                <a:spcPct val="115000"/>
              </a:lnSpc>
              <a:spcBef>
                <a:spcPts val="1600"/>
              </a:spcBef>
              <a:spcAft>
                <a:spcPts val="0"/>
              </a:spcAft>
              <a:buClr>
                <a:schemeClr val="dk2"/>
              </a:buClr>
              <a:buSzPts val="1400"/>
              <a:buChar char="■"/>
              <a:defRPr sz="1400">
                <a:solidFill>
                  <a:schemeClr val="dk2"/>
                </a:solidFill>
              </a:defRPr>
            </a:lvl3pPr>
            <a:lvl4pPr marL="1828800" lvl="3" indent="-317500" rtl="0">
              <a:lnSpc>
                <a:spcPct val="115000"/>
              </a:lnSpc>
              <a:spcBef>
                <a:spcPts val="1600"/>
              </a:spcBef>
              <a:spcAft>
                <a:spcPts val="0"/>
              </a:spcAft>
              <a:buClr>
                <a:schemeClr val="dk2"/>
              </a:buClr>
              <a:buSzPts val="1400"/>
              <a:buChar char="●"/>
              <a:defRPr sz="1400">
                <a:solidFill>
                  <a:schemeClr val="dk2"/>
                </a:solidFill>
              </a:defRPr>
            </a:lvl4pPr>
            <a:lvl5pPr marL="2286000" lvl="4" indent="-317500" rtl="0">
              <a:lnSpc>
                <a:spcPct val="115000"/>
              </a:lnSpc>
              <a:spcBef>
                <a:spcPts val="1600"/>
              </a:spcBef>
              <a:spcAft>
                <a:spcPts val="0"/>
              </a:spcAft>
              <a:buClr>
                <a:schemeClr val="dk2"/>
              </a:buClr>
              <a:buSzPts val="1400"/>
              <a:buChar char="○"/>
              <a:defRPr sz="1400">
                <a:solidFill>
                  <a:schemeClr val="dk2"/>
                </a:solidFill>
              </a:defRPr>
            </a:lvl5pPr>
            <a:lvl6pPr marL="2743200" lvl="5" indent="-317500" rtl="0">
              <a:lnSpc>
                <a:spcPct val="115000"/>
              </a:lnSpc>
              <a:spcBef>
                <a:spcPts val="1600"/>
              </a:spcBef>
              <a:spcAft>
                <a:spcPts val="0"/>
              </a:spcAft>
              <a:buClr>
                <a:schemeClr val="dk2"/>
              </a:buClr>
              <a:buSzPts val="1400"/>
              <a:buChar char="■"/>
              <a:defRPr sz="1400">
                <a:solidFill>
                  <a:schemeClr val="dk2"/>
                </a:solidFill>
              </a:defRPr>
            </a:lvl6pPr>
            <a:lvl7pPr marL="3200400" lvl="6" indent="-317500" rtl="0">
              <a:lnSpc>
                <a:spcPct val="115000"/>
              </a:lnSpc>
              <a:spcBef>
                <a:spcPts val="1600"/>
              </a:spcBef>
              <a:spcAft>
                <a:spcPts val="0"/>
              </a:spcAft>
              <a:buClr>
                <a:schemeClr val="dk2"/>
              </a:buClr>
              <a:buSzPts val="1400"/>
              <a:buChar char="●"/>
              <a:defRPr sz="1400">
                <a:solidFill>
                  <a:schemeClr val="dk2"/>
                </a:solidFill>
              </a:defRPr>
            </a:lvl7pPr>
            <a:lvl8pPr marL="3657600" lvl="7" indent="-317500" rtl="0">
              <a:lnSpc>
                <a:spcPct val="115000"/>
              </a:lnSpc>
              <a:spcBef>
                <a:spcPts val="1600"/>
              </a:spcBef>
              <a:spcAft>
                <a:spcPts val="0"/>
              </a:spcAft>
              <a:buClr>
                <a:schemeClr val="dk2"/>
              </a:buClr>
              <a:buSzPts val="1400"/>
              <a:buChar char="○"/>
              <a:defRPr sz="1400">
                <a:solidFill>
                  <a:schemeClr val="dk2"/>
                </a:solidFill>
              </a:defRPr>
            </a:lvl8pPr>
            <a:lvl9pPr marL="4114800" lvl="8" indent="-317500"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ctrTitle"/>
          </p:nvPr>
        </p:nvSpPr>
        <p:spPr>
          <a:xfrm>
            <a:off x="206733" y="2763850"/>
            <a:ext cx="8520600" cy="2052600"/>
          </a:xfrm>
          <a:prstGeom prst="rect">
            <a:avLst/>
          </a:prstGeom>
        </p:spPr>
        <p:txBody>
          <a:bodyPr spcFirstLastPara="1" wrap="square" lIns="91425" tIns="91425" rIns="91425" bIns="91425" anchor="b" anchorCtr="0">
            <a:noAutofit/>
          </a:bodyPr>
          <a:lstStyle/>
          <a:p>
            <a:r>
              <a:rPr lang="en" sz="4800">
                <a:solidFill>
                  <a:srgbClr val="FFFFFF"/>
                </a:solidFill>
              </a:rPr>
              <a:t>Understanding MYP Final Report Cards </a:t>
            </a:r>
            <a:endParaRPr sz="4800">
              <a:solidFill>
                <a:srgbClr val="FFFFFF"/>
              </a:solidFill>
            </a:endParaRPr>
          </a:p>
          <a:p>
            <a:pPr marL="0" lvl="0" indent="0" algn="ctr" rtl="0">
              <a:spcBef>
                <a:spcPts val="0"/>
              </a:spcBef>
              <a:spcAft>
                <a:spcPts val="0"/>
              </a:spcAft>
              <a:buNone/>
            </a:pPr>
            <a:endParaRPr lang="en" sz="4800">
              <a:solidFill>
                <a:srgbClr val="FFFFFF"/>
              </a:solidFill>
            </a:endParaRPr>
          </a:p>
          <a:p>
            <a:pPr marL="0" lvl="0" indent="0" algn="ctr" rtl="0">
              <a:spcBef>
                <a:spcPts val="0"/>
              </a:spcBef>
              <a:spcAft>
                <a:spcPts val="0"/>
              </a:spcAft>
              <a:buNone/>
            </a:pPr>
            <a:endParaRPr>
              <a:solidFill>
                <a:srgbClr val="FFFFFF"/>
              </a:solidFill>
            </a:endParaRPr>
          </a:p>
        </p:txBody>
      </p:sp>
      <p:sp>
        <p:nvSpPr>
          <p:cNvPr id="105" name="Google Shape;105;p25"/>
          <p:cNvSpPr txBox="1"/>
          <p:nvPr/>
        </p:nvSpPr>
        <p:spPr>
          <a:xfrm>
            <a:off x="149425" y="3881950"/>
            <a:ext cx="8635200" cy="5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6" name="Google Shape;106;p25"/>
          <p:cNvPicPr preferRelativeResize="0"/>
          <p:nvPr/>
        </p:nvPicPr>
        <p:blipFill>
          <a:blip r:embed="rId3">
            <a:alphaModFix/>
          </a:blip>
          <a:stretch>
            <a:fillRect/>
          </a:stretch>
        </p:blipFill>
        <p:spPr>
          <a:xfrm>
            <a:off x="3716350" y="229900"/>
            <a:ext cx="1372850" cy="1372850"/>
          </a:xfrm>
          <a:prstGeom prst="rect">
            <a:avLst/>
          </a:prstGeom>
          <a:noFill/>
          <a:ln>
            <a:noFill/>
          </a:ln>
        </p:spPr>
      </p:pic>
      <p:sp>
        <p:nvSpPr>
          <p:cNvPr id="107" name="Google Shape;107;p25"/>
          <p:cNvSpPr txBox="1"/>
          <p:nvPr/>
        </p:nvSpPr>
        <p:spPr>
          <a:xfrm>
            <a:off x="208175" y="3688375"/>
            <a:ext cx="8389200" cy="116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dirty="0">
              <a:solidFill>
                <a:schemeClr val="lt1"/>
              </a:solidFill>
            </a:endParaRPr>
          </a:p>
          <a:p>
            <a:pPr marL="0" lvl="0" indent="0" algn="l" rtl="0">
              <a:lnSpc>
                <a:spcPct val="115000"/>
              </a:lnSpc>
              <a:spcBef>
                <a:spcPts val="0"/>
              </a:spcBef>
              <a:spcAft>
                <a:spcPts val="0"/>
              </a:spcAft>
              <a:buNone/>
            </a:pPr>
            <a:r>
              <a:rPr lang="en" dirty="0">
                <a:solidFill>
                  <a:schemeClr val="lt1"/>
                </a:solidFill>
              </a:rPr>
              <a:t>					Assunta Budd: MYP Coordinator</a:t>
            </a:r>
            <a:endParaRPr dirty="0">
              <a:solidFill>
                <a:schemeClr val="lt1"/>
              </a:solidFill>
            </a:endParaRPr>
          </a:p>
          <a:p>
            <a:pPr marL="0" lvl="0" indent="0" algn="l" rtl="0">
              <a:lnSpc>
                <a:spcPct val="115000"/>
              </a:lnSpc>
              <a:spcBef>
                <a:spcPts val="0"/>
              </a:spcBef>
              <a:spcAft>
                <a:spcPts val="0"/>
              </a:spcAft>
              <a:buNone/>
            </a:pPr>
            <a:r>
              <a:rPr lang="en" dirty="0">
                <a:solidFill>
                  <a:schemeClr val="lt1"/>
                </a:solidFill>
              </a:rPr>
              <a:t>					</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06338" y="1246913"/>
            <a:ext cx="8728200" cy="36072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342900" lvl="0" indent="0" algn="l" rtl="0">
              <a:lnSpc>
                <a:spcPct val="95000"/>
              </a:lnSpc>
              <a:spcBef>
                <a:spcPts val="1200"/>
              </a:spcBef>
              <a:spcAft>
                <a:spcPts val="0"/>
              </a:spcAft>
              <a:buNone/>
            </a:pPr>
            <a:r>
              <a:rPr lang="en" sz="2300" dirty="0">
                <a:solidFill>
                  <a:schemeClr val="lt1"/>
                </a:solidFill>
                <a:latin typeface="Roboto"/>
                <a:ea typeface="Roboto"/>
                <a:cs typeface="Roboto"/>
                <a:sym typeface="Roboto"/>
              </a:rPr>
              <a:t>MYP coordinator</a:t>
            </a:r>
            <a:endParaRPr sz="2300" dirty="0">
              <a:solidFill>
                <a:schemeClr val="lt1"/>
              </a:solidFill>
              <a:latin typeface="Roboto"/>
              <a:ea typeface="Roboto"/>
              <a:cs typeface="Roboto"/>
              <a:sym typeface="Roboto"/>
            </a:endParaRPr>
          </a:p>
          <a:p>
            <a:pPr marL="342900" lvl="0" indent="342900" algn="l" rtl="0">
              <a:lnSpc>
                <a:spcPct val="95000"/>
              </a:lnSpc>
              <a:spcBef>
                <a:spcPts val="1200"/>
              </a:spcBef>
              <a:spcAft>
                <a:spcPts val="0"/>
              </a:spcAft>
              <a:buNone/>
            </a:pPr>
            <a:r>
              <a:rPr lang="en" sz="2300" dirty="0">
                <a:solidFill>
                  <a:schemeClr val="lt1"/>
                </a:solidFill>
                <a:latin typeface="Roboto"/>
                <a:ea typeface="Roboto"/>
                <a:cs typeface="Roboto"/>
                <a:sym typeface="Roboto"/>
              </a:rPr>
              <a:t>Assunta Budd: abudd@sd42.ca</a:t>
            </a:r>
            <a:endParaRPr sz="2300" dirty="0">
              <a:solidFill>
                <a:schemeClr val="lt1"/>
              </a:solidFill>
              <a:latin typeface="Roboto"/>
              <a:ea typeface="Roboto"/>
              <a:cs typeface="Roboto"/>
              <a:sym typeface="Roboto"/>
            </a:endParaRPr>
          </a:p>
          <a:p>
            <a:pPr marL="342900" lvl="0" indent="0" algn="l" rtl="0">
              <a:lnSpc>
                <a:spcPct val="95000"/>
              </a:lnSpc>
              <a:spcBef>
                <a:spcPts val="1200"/>
              </a:spcBef>
              <a:spcAft>
                <a:spcPts val="0"/>
              </a:spcAft>
              <a:buNone/>
            </a:pPr>
            <a:endParaRPr sz="2300" dirty="0">
              <a:solidFill>
                <a:schemeClr val="lt1"/>
              </a:solidFill>
              <a:latin typeface="Roboto"/>
              <a:ea typeface="Roboto"/>
              <a:cs typeface="Roboto"/>
              <a:sym typeface="Roboto"/>
            </a:endParaRPr>
          </a:p>
          <a:p>
            <a:pPr marL="0" lvl="0" indent="0" algn="l" rtl="0">
              <a:lnSpc>
                <a:spcPct val="95000"/>
              </a:lnSpc>
              <a:spcBef>
                <a:spcPts val="1200"/>
              </a:spcBef>
              <a:spcAft>
                <a:spcPts val="0"/>
              </a:spcAft>
              <a:buNone/>
            </a:pPr>
            <a:endParaRPr sz="2300" dirty="0">
              <a:solidFill>
                <a:schemeClr val="lt1"/>
              </a:solidFill>
              <a:latin typeface="Roboto"/>
              <a:ea typeface="Roboto"/>
              <a:cs typeface="Roboto"/>
              <a:sym typeface="Roboto"/>
            </a:endParaRPr>
          </a:p>
          <a:p>
            <a:pPr marL="342900" lvl="0" indent="0" algn="l" rtl="0">
              <a:lnSpc>
                <a:spcPct val="95000"/>
              </a:lnSpc>
              <a:spcBef>
                <a:spcPts val="1200"/>
              </a:spcBef>
              <a:spcAft>
                <a:spcPts val="0"/>
              </a:spcAft>
              <a:buNone/>
            </a:pPr>
            <a:endParaRPr sz="2300" dirty="0">
              <a:solidFill>
                <a:schemeClr val="lt1"/>
              </a:solidFill>
              <a:latin typeface="Roboto"/>
              <a:ea typeface="Roboto"/>
              <a:cs typeface="Roboto"/>
              <a:sym typeface="Roboto"/>
            </a:endParaRPr>
          </a:p>
          <a:p>
            <a:pPr marL="0" lvl="0" indent="0" algn="l" rtl="0">
              <a:lnSpc>
                <a:spcPct val="95000"/>
              </a:lnSpc>
              <a:spcBef>
                <a:spcPts val="1200"/>
              </a:spcBef>
              <a:spcAft>
                <a:spcPts val="0"/>
              </a:spcAft>
              <a:buNone/>
            </a:pPr>
            <a:endParaRPr sz="2300" dirty="0">
              <a:solidFill>
                <a:schemeClr val="lt1"/>
              </a:solidFill>
              <a:latin typeface="Roboto"/>
              <a:ea typeface="Roboto"/>
              <a:cs typeface="Roboto"/>
              <a:sym typeface="Roboto"/>
            </a:endParaRPr>
          </a:p>
          <a:p>
            <a:pPr marL="342900" lvl="0" indent="0" algn="l" rtl="0">
              <a:lnSpc>
                <a:spcPct val="95000"/>
              </a:lnSpc>
              <a:spcBef>
                <a:spcPts val="1200"/>
              </a:spcBef>
              <a:spcAft>
                <a:spcPts val="0"/>
              </a:spcAft>
              <a:buNone/>
            </a:pPr>
            <a:endParaRPr sz="2300" dirty="0">
              <a:solidFill>
                <a:schemeClr val="lt1"/>
              </a:solidFill>
              <a:latin typeface="Roboto"/>
              <a:ea typeface="Roboto"/>
              <a:cs typeface="Roboto"/>
              <a:sym typeface="Roboto"/>
            </a:endParaRPr>
          </a:p>
          <a:p>
            <a:pPr marL="0" lvl="0" indent="0" algn="l" rtl="0">
              <a:lnSpc>
                <a:spcPct val="95000"/>
              </a:lnSpc>
              <a:spcBef>
                <a:spcPts val="1200"/>
              </a:spcBef>
              <a:spcAft>
                <a:spcPts val="0"/>
              </a:spcAft>
              <a:buNone/>
            </a:pPr>
            <a:endParaRPr sz="2300" dirty="0">
              <a:solidFill>
                <a:schemeClr val="lt1"/>
              </a:solidFill>
              <a:latin typeface="Roboto"/>
              <a:ea typeface="Roboto"/>
              <a:cs typeface="Roboto"/>
              <a:sym typeface="Roboto"/>
            </a:endParaRPr>
          </a:p>
        </p:txBody>
      </p:sp>
      <p:sp>
        <p:nvSpPr>
          <p:cNvPr id="203" name="Google Shape;203;p34"/>
          <p:cNvSpPr txBox="1"/>
          <p:nvPr/>
        </p:nvSpPr>
        <p:spPr>
          <a:xfrm>
            <a:off x="6607144" y="981900"/>
            <a:ext cx="2343000" cy="12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34"/>
          <p:cNvSpPr txBox="1"/>
          <p:nvPr/>
        </p:nvSpPr>
        <p:spPr>
          <a:xfrm>
            <a:off x="263" y="-16781"/>
            <a:ext cx="9144000" cy="1029600"/>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a:p>
        </p:txBody>
      </p:sp>
      <p:sp>
        <p:nvSpPr>
          <p:cNvPr id="205" name="Google Shape;205;p34"/>
          <p:cNvSpPr txBox="1"/>
          <p:nvPr/>
        </p:nvSpPr>
        <p:spPr>
          <a:xfrm>
            <a:off x="306338" y="94356"/>
            <a:ext cx="6300900" cy="6393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 sz="2900">
                <a:solidFill>
                  <a:schemeClr val="lt1"/>
                </a:solidFill>
                <a:latin typeface="Roboto"/>
                <a:ea typeface="Roboto"/>
                <a:cs typeface="Roboto"/>
                <a:sym typeface="Roboto"/>
              </a:rPr>
              <a:t>Need more information about MYP?</a:t>
            </a:r>
            <a:endParaRPr sz="2900">
              <a:solidFill>
                <a:schemeClr val="lt1"/>
              </a:solidFill>
              <a:latin typeface="Roboto"/>
              <a:ea typeface="Roboto"/>
              <a:cs typeface="Roboto"/>
              <a:sym typeface="Roboto"/>
            </a:endParaRPr>
          </a:p>
        </p:txBody>
      </p:sp>
      <p:pic>
        <p:nvPicPr>
          <p:cNvPr id="206" name="Google Shape;206;p34"/>
          <p:cNvPicPr preferRelativeResize="0"/>
          <p:nvPr/>
        </p:nvPicPr>
        <p:blipFill>
          <a:blip r:embed="rId3">
            <a:alphaModFix/>
          </a:blip>
          <a:stretch>
            <a:fillRect/>
          </a:stretch>
        </p:blipFill>
        <p:spPr>
          <a:xfrm>
            <a:off x="8114625" y="-16800"/>
            <a:ext cx="1029637" cy="10296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11"/>
        <p:cNvGrpSpPr/>
        <p:nvPr/>
      </p:nvGrpSpPr>
      <p:grpSpPr>
        <a:xfrm>
          <a:off x="0" y="0"/>
          <a:ext cx="0" cy="0"/>
          <a:chOff x="0" y="0"/>
          <a:chExt cx="0" cy="0"/>
        </a:xfrm>
      </p:grpSpPr>
      <p:sp>
        <p:nvSpPr>
          <p:cNvPr id="112" name="Google Shape;112;p26"/>
          <p:cNvSpPr txBox="1"/>
          <p:nvPr/>
        </p:nvSpPr>
        <p:spPr>
          <a:xfrm>
            <a:off x="-1" y="-53001"/>
            <a:ext cx="9235200" cy="875193"/>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p>
        </p:txBody>
      </p:sp>
      <p:sp>
        <p:nvSpPr>
          <p:cNvPr id="113" name="Google Shape;113;p26"/>
          <p:cNvSpPr txBox="1">
            <a:spLocks noGrp="1"/>
          </p:cNvSpPr>
          <p:nvPr>
            <p:ph type="title"/>
          </p:nvPr>
        </p:nvSpPr>
        <p:spPr>
          <a:xfrm>
            <a:off x="-1" y="987897"/>
            <a:ext cx="3203189" cy="2649300"/>
          </a:xfrm>
          <a:prstGeom prst="rect">
            <a:avLst/>
          </a:prstGeom>
        </p:spPr>
        <p:txBody>
          <a:bodyPr spcFirstLastPara="1" wrap="square" lIns="91425" tIns="91425" rIns="91425" bIns="91425" anchor="t" anchorCtr="0">
            <a:noAutofit/>
          </a:bodyPr>
          <a:lstStyle/>
          <a:p>
            <a:pPr marL="31750">
              <a:lnSpc>
                <a:spcPct val="90000"/>
              </a:lnSpc>
              <a:buClr>
                <a:srgbClr val="FFFFFF"/>
              </a:buClr>
              <a:buSzPts val="2300"/>
            </a:pPr>
            <a:r>
              <a:rPr lang="en" sz="1800">
                <a:solidFill>
                  <a:srgbClr val="FFFFFF"/>
                </a:solidFill>
                <a:latin typeface="Roboto"/>
                <a:ea typeface="Roboto"/>
                <a:cs typeface="Roboto"/>
                <a:sym typeface="Roboto"/>
              </a:rPr>
              <a:t>MYP uses standard based assessment. </a:t>
            </a:r>
            <a:endParaRPr lang="en-US" sz="1800">
              <a:solidFill>
                <a:srgbClr val="FFFFFF"/>
              </a:solidFill>
              <a:latin typeface="Roboto"/>
              <a:ea typeface="Roboto"/>
              <a:cs typeface="Roboto"/>
            </a:endParaRPr>
          </a:p>
          <a:p>
            <a:pPr marL="342900" lvl="0" indent="0" algn="l" rtl="0">
              <a:lnSpc>
                <a:spcPct val="90000"/>
              </a:lnSpc>
              <a:spcBef>
                <a:spcPts val="0"/>
              </a:spcBef>
              <a:spcAft>
                <a:spcPts val="0"/>
              </a:spcAft>
              <a:buNone/>
            </a:pPr>
            <a:endParaRPr sz="1800">
              <a:solidFill>
                <a:srgbClr val="FFFFFF"/>
              </a:solidFill>
              <a:latin typeface="Roboto"/>
              <a:ea typeface="Roboto"/>
              <a:cs typeface="Roboto"/>
            </a:endParaRPr>
          </a:p>
          <a:p>
            <a:pPr marL="31750">
              <a:lnSpc>
                <a:spcPct val="90000"/>
              </a:lnSpc>
              <a:buClr>
                <a:srgbClr val="FFFFFF"/>
              </a:buClr>
              <a:buSzPts val="2300"/>
            </a:pPr>
            <a:r>
              <a:rPr lang="en" sz="1800">
                <a:solidFill>
                  <a:srgbClr val="FFFFFF"/>
                </a:solidFill>
                <a:latin typeface="Roboto"/>
                <a:ea typeface="Roboto"/>
                <a:cs typeface="Roboto"/>
                <a:sym typeface="Roboto"/>
              </a:rPr>
              <a:t>Each subject has standards grouped into four Criteria (A-D).</a:t>
            </a:r>
            <a:br>
              <a:rPr lang="en" sz="1800">
                <a:latin typeface="Roboto"/>
                <a:ea typeface="Roboto"/>
                <a:cs typeface="Roboto"/>
              </a:rPr>
            </a:br>
            <a:br>
              <a:rPr lang="en" sz="1800">
                <a:latin typeface="Roboto"/>
                <a:ea typeface="Roboto"/>
                <a:cs typeface="Roboto"/>
              </a:rPr>
            </a:br>
            <a:r>
              <a:rPr lang="en" sz="1800">
                <a:solidFill>
                  <a:srgbClr val="FFFFFF"/>
                </a:solidFill>
                <a:latin typeface="Roboto"/>
                <a:ea typeface="Roboto"/>
                <a:cs typeface="Roboto"/>
                <a:sym typeface="Roboto"/>
              </a:rPr>
              <a:t>Grade 8 has all 8 subjects use MYP assessment.</a:t>
            </a:r>
            <a:br>
              <a:rPr lang="en" sz="1800">
                <a:latin typeface="Roboto"/>
                <a:ea typeface="Roboto"/>
                <a:cs typeface="Roboto"/>
              </a:rPr>
            </a:br>
            <a:br>
              <a:rPr lang="en" sz="1800">
                <a:latin typeface="Roboto"/>
                <a:ea typeface="Roboto"/>
                <a:cs typeface="Roboto"/>
              </a:rPr>
            </a:br>
            <a:r>
              <a:rPr lang="en" sz="1800">
                <a:solidFill>
                  <a:srgbClr val="FFFFFF"/>
                </a:solidFill>
                <a:latin typeface="Roboto"/>
                <a:ea typeface="Roboto"/>
                <a:cs typeface="Roboto"/>
                <a:sym typeface="Roboto"/>
              </a:rPr>
              <a:t>Grade 9 and 10 have 6 out of the 8 subjects use MYP assessment (report cards for Arts and Design 9/10 can be found in the second link in MyClass).</a:t>
            </a:r>
            <a:endParaRPr sz="1800">
              <a:solidFill>
                <a:srgbClr val="FFFFFF"/>
              </a:solidFill>
              <a:latin typeface="Roboto"/>
              <a:ea typeface="Roboto"/>
              <a:cs typeface="Roboto"/>
            </a:endParaRPr>
          </a:p>
        </p:txBody>
      </p:sp>
      <p:sp>
        <p:nvSpPr>
          <p:cNvPr id="114" name="Google Shape;114;p26"/>
          <p:cNvSpPr txBox="1"/>
          <p:nvPr/>
        </p:nvSpPr>
        <p:spPr>
          <a:xfrm>
            <a:off x="6596625" y="1023975"/>
            <a:ext cx="2343000" cy="12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5" name="Google Shape;115;p26"/>
          <p:cNvPicPr preferRelativeResize="0"/>
          <p:nvPr/>
        </p:nvPicPr>
        <p:blipFill rotWithShape="1">
          <a:blip r:embed="rId3">
            <a:alphaModFix/>
          </a:blip>
          <a:srcRect/>
          <a:stretch/>
        </p:blipFill>
        <p:spPr>
          <a:xfrm>
            <a:off x="3203350" y="1169750"/>
            <a:ext cx="5736176" cy="3506401"/>
          </a:xfrm>
          <a:prstGeom prst="rect">
            <a:avLst/>
          </a:prstGeom>
          <a:noFill/>
          <a:ln>
            <a:noFill/>
          </a:ln>
        </p:spPr>
      </p:pic>
      <p:sp>
        <p:nvSpPr>
          <p:cNvPr id="117" name="Google Shape;117;p26"/>
          <p:cNvSpPr txBox="1"/>
          <p:nvPr/>
        </p:nvSpPr>
        <p:spPr>
          <a:xfrm>
            <a:off x="398162" y="89572"/>
            <a:ext cx="3206100" cy="732620"/>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000">
                <a:solidFill>
                  <a:srgbClr val="FFFFFF"/>
                </a:solidFill>
                <a:latin typeface="Roboto"/>
                <a:ea typeface="Roboto"/>
                <a:cs typeface="Roboto"/>
                <a:sym typeface="Roboto"/>
              </a:rPr>
              <a:t>MYP Assessment</a:t>
            </a:r>
            <a:endParaRPr sz="3000">
              <a:solidFill>
                <a:srgbClr val="FFFFFF"/>
              </a:solidFill>
              <a:latin typeface="Roboto"/>
              <a:ea typeface="Roboto"/>
              <a:cs typeface="Roboto"/>
              <a:sym typeface="Roboto"/>
            </a:endParaRPr>
          </a:p>
        </p:txBody>
      </p:sp>
      <p:sp>
        <p:nvSpPr>
          <p:cNvPr id="2" name="TextBox 1">
            <a:extLst>
              <a:ext uri="{FF2B5EF4-FFF2-40B4-BE49-F238E27FC236}">
                <a16:creationId xmlns:a16="http://schemas.microsoft.com/office/drawing/2014/main" id="{B310103F-B799-B7B4-8638-A17D987998D7}"/>
              </a:ext>
            </a:extLst>
          </p:cNvPr>
          <p:cNvSpPr txBox="1"/>
          <p:nvPr/>
        </p:nvSpPr>
        <p:spPr>
          <a:xfrm>
            <a:off x="3285375" y="1172736"/>
            <a:ext cx="637774" cy="215444"/>
          </a:xfrm>
          <a:prstGeom prst="rect">
            <a:avLst/>
          </a:prstGeom>
          <a:noFill/>
        </p:spPr>
        <p:txBody>
          <a:bodyPr wrap="square" rtlCol="0">
            <a:spAutoFit/>
          </a:bodyPr>
          <a:lstStyle/>
          <a:p>
            <a:r>
              <a:rPr lang="en-US" sz="800"/>
              <a:t>Subject</a:t>
            </a:r>
          </a:p>
        </p:txBody>
      </p:sp>
      <p:sp>
        <p:nvSpPr>
          <p:cNvPr id="3" name="TextBox 2">
            <a:extLst>
              <a:ext uri="{FF2B5EF4-FFF2-40B4-BE49-F238E27FC236}">
                <a16:creationId xmlns:a16="http://schemas.microsoft.com/office/drawing/2014/main" id="{F05030BB-3900-864C-EE82-FFC8D48CF044}"/>
              </a:ext>
            </a:extLst>
          </p:cNvPr>
          <p:cNvSpPr txBox="1"/>
          <p:nvPr/>
        </p:nvSpPr>
        <p:spPr>
          <a:xfrm>
            <a:off x="5330438" y="850156"/>
            <a:ext cx="2082373" cy="307777"/>
          </a:xfrm>
          <a:prstGeom prst="rect">
            <a:avLst/>
          </a:prstGeom>
          <a:noFill/>
        </p:spPr>
        <p:txBody>
          <a:bodyPr wrap="square" rtlCol="0">
            <a:spAutoFit/>
          </a:bodyPr>
          <a:lstStyle/>
          <a:p>
            <a:r>
              <a:rPr lang="en-US">
                <a:solidFill>
                  <a:schemeClr val="bg1"/>
                </a:solidFill>
              </a:rPr>
              <a:t>Criteria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21"/>
        <p:cNvGrpSpPr/>
        <p:nvPr/>
      </p:nvGrpSpPr>
      <p:grpSpPr>
        <a:xfrm>
          <a:off x="0" y="0"/>
          <a:ext cx="0" cy="0"/>
          <a:chOff x="0" y="0"/>
          <a:chExt cx="0" cy="0"/>
        </a:xfrm>
      </p:grpSpPr>
      <p:sp>
        <p:nvSpPr>
          <p:cNvPr id="122" name="Google Shape;122;p27"/>
          <p:cNvSpPr txBox="1"/>
          <p:nvPr/>
        </p:nvSpPr>
        <p:spPr>
          <a:xfrm>
            <a:off x="0" y="-19430"/>
            <a:ext cx="9144000" cy="770549"/>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p>
        </p:txBody>
      </p:sp>
      <p:sp>
        <p:nvSpPr>
          <p:cNvPr id="123" name="Google Shape;123;p27"/>
          <p:cNvSpPr txBox="1">
            <a:spLocks noGrp="1"/>
          </p:cNvSpPr>
          <p:nvPr>
            <p:ph type="title"/>
          </p:nvPr>
        </p:nvSpPr>
        <p:spPr>
          <a:xfrm>
            <a:off x="118688" y="74576"/>
            <a:ext cx="8520600" cy="67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rgbClr val="FEFEFE"/>
                </a:solidFill>
                <a:latin typeface="Roboto"/>
                <a:ea typeface="Roboto"/>
                <a:cs typeface="Roboto"/>
                <a:sym typeface="Roboto"/>
              </a:rPr>
              <a:t>MYP Assessment Rubrics- </a:t>
            </a:r>
            <a:r>
              <a:rPr lang="en" sz="2000">
                <a:solidFill>
                  <a:srgbClr val="FEFEFE"/>
                </a:solidFill>
                <a:latin typeface="Roboto"/>
                <a:ea typeface="Roboto"/>
                <a:cs typeface="Roboto"/>
                <a:sym typeface="Roboto"/>
              </a:rPr>
              <a:t>ex Individuals and Societies </a:t>
            </a:r>
            <a:endParaRPr sz="2900">
              <a:solidFill>
                <a:srgbClr val="FEFEFE"/>
              </a:solidFill>
              <a:latin typeface="Century Schoolbook"/>
              <a:ea typeface="Century Schoolbook"/>
              <a:cs typeface="Century Schoolbook"/>
              <a:sym typeface="Century Schoolbook"/>
            </a:endParaRPr>
          </a:p>
        </p:txBody>
      </p:sp>
      <p:sp>
        <p:nvSpPr>
          <p:cNvPr id="124" name="Google Shape;124;p27"/>
          <p:cNvSpPr txBox="1"/>
          <p:nvPr/>
        </p:nvSpPr>
        <p:spPr>
          <a:xfrm>
            <a:off x="3780401" y="687173"/>
            <a:ext cx="5295000" cy="687600"/>
          </a:xfrm>
          <a:prstGeom prst="rect">
            <a:avLst/>
          </a:prstGeom>
          <a:noFill/>
          <a:ln>
            <a:noFill/>
          </a:ln>
        </p:spPr>
        <p:txBody>
          <a:bodyPr spcFirstLastPara="1" wrap="square" lIns="68575" tIns="68575" rIns="68575" bIns="68575" anchor="t" anchorCtr="0">
            <a:noAutofit/>
          </a:bodyPr>
          <a:lstStyle/>
          <a:p>
            <a:pPr>
              <a:buClr>
                <a:schemeClr val="dk1"/>
              </a:buClr>
              <a:buSzPts val="800"/>
            </a:pPr>
            <a:r>
              <a:rPr lang="en" sz="1300">
                <a:solidFill>
                  <a:srgbClr val="FEFEFE"/>
                </a:solidFill>
                <a:latin typeface="Roboto"/>
                <a:ea typeface="Roboto"/>
                <a:cs typeface="Roboto"/>
                <a:sym typeface="Roboto"/>
              </a:rPr>
              <a:t>Each subject’s Criteria A- D  has a rubric with achievement levels from 0-8. </a:t>
            </a:r>
            <a:r>
              <a:rPr lang="en" sz="1200">
                <a:solidFill>
                  <a:schemeClr val="lt1"/>
                </a:solidFill>
                <a:ea typeface="Roboto"/>
                <a:sym typeface="Roboto"/>
              </a:rPr>
              <a:t>( Full rubrics are found online on GSS website : IB </a:t>
            </a:r>
            <a:r>
              <a:rPr lang="en" sz="1200" err="1">
                <a:solidFill>
                  <a:schemeClr val="lt1"/>
                </a:solidFill>
                <a:ea typeface="Roboto"/>
                <a:sym typeface="Roboto"/>
              </a:rPr>
              <a:t>Programme</a:t>
            </a:r>
            <a:r>
              <a:rPr lang="en" sz="1200">
                <a:solidFill>
                  <a:schemeClr val="lt1"/>
                </a:solidFill>
                <a:ea typeface="Roboto"/>
                <a:sym typeface="Roboto"/>
              </a:rPr>
              <a:t>,             </a:t>
            </a:r>
            <a:endParaRPr lang="en-US" sz="1200">
              <a:solidFill>
                <a:schemeClr val="lt1"/>
              </a:solidFill>
              <a:ea typeface="Roboto"/>
              <a:sym typeface="Roboto"/>
            </a:endParaRPr>
          </a:p>
          <a:p>
            <a:pPr>
              <a:buSzPts val="800"/>
            </a:pPr>
            <a:r>
              <a:rPr lang="en-US" sz="1200">
                <a:solidFill>
                  <a:schemeClr val="lt1"/>
                </a:solidFill>
                <a:ea typeface="Roboto"/>
                <a:sym typeface="Roboto"/>
              </a:rPr>
              <a:t>                            MYP Program, MYP rubrics -password: </a:t>
            </a:r>
            <a:r>
              <a:rPr lang="en-US" err="1">
                <a:solidFill>
                  <a:schemeClr val="lt1"/>
                </a:solidFill>
                <a:ea typeface="Roboto"/>
                <a:sym typeface="Roboto"/>
              </a:rPr>
              <a:t>gssparent</a:t>
            </a:r>
            <a:r>
              <a:rPr lang="en-US">
                <a:solidFill>
                  <a:schemeClr val="lt1"/>
                </a:solidFill>
                <a:ea typeface="Roboto"/>
                <a:sym typeface="Roboto"/>
              </a:rPr>
              <a:t>)</a:t>
            </a:r>
            <a:endParaRPr lang="en-US">
              <a:solidFill>
                <a:schemeClr val="lt1"/>
              </a:solidFill>
            </a:endParaRPr>
          </a:p>
          <a:p>
            <a:pPr marL="0" lvl="0" indent="0" algn="l" rtl="0">
              <a:spcBef>
                <a:spcPts val="0"/>
              </a:spcBef>
              <a:spcAft>
                <a:spcPts val="0"/>
              </a:spcAft>
              <a:buClr>
                <a:schemeClr val="dk1"/>
              </a:buClr>
              <a:buSzPts val="800"/>
              <a:buFont typeface="Arial"/>
              <a:buNone/>
            </a:pPr>
            <a:endParaRPr sz="1800">
              <a:solidFill>
                <a:srgbClr val="FEFEFE"/>
              </a:solidFill>
              <a:latin typeface="Roboto"/>
              <a:ea typeface="Roboto"/>
              <a:cs typeface="Roboto"/>
              <a:sym typeface="Roboto"/>
            </a:endParaRPr>
          </a:p>
          <a:p>
            <a:pPr marL="0" lvl="0" indent="0" algn="l" rtl="0">
              <a:spcBef>
                <a:spcPts val="0"/>
              </a:spcBef>
              <a:spcAft>
                <a:spcPts val="0"/>
              </a:spcAft>
              <a:buNone/>
            </a:pPr>
            <a:endParaRPr sz="1100"/>
          </a:p>
        </p:txBody>
      </p:sp>
      <p:sp>
        <p:nvSpPr>
          <p:cNvPr id="125" name="Google Shape;125;p27"/>
          <p:cNvSpPr txBox="1"/>
          <p:nvPr/>
        </p:nvSpPr>
        <p:spPr>
          <a:xfrm flipV="1">
            <a:off x="-290551" y="4926672"/>
            <a:ext cx="4980900" cy="215204"/>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lang="en" sz="1200">
              <a:solidFill>
                <a:schemeClr val="lt1"/>
              </a:solidFill>
            </a:endParaRPr>
          </a:p>
        </p:txBody>
      </p:sp>
      <p:pic>
        <p:nvPicPr>
          <p:cNvPr id="126" name="Google Shape;126;p27"/>
          <p:cNvPicPr preferRelativeResize="0"/>
          <p:nvPr/>
        </p:nvPicPr>
        <p:blipFill>
          <a:blip r:embed="rId3">
            <a:alphaModFix/>
          </a:blip>
          <a:stretch>
            <a:fillRect/>
          </a:stretch>
        </p:blipFill>
        <p:spPr>
          <a:xfrm>
            <a:off x="109976" y="944558"/>
            <a:ext cx="3670425" cy="3289540"/>
          </a:xfrm>
          <a:prstGeom prst="rect">
            <a:avLst/>
          </a:prstGeom>
          <a:noFill/>
          <a:ln>
            <a:noFill/>
          </a:ln>
        </p:spPr>
      </p:pic>
      <p:pic>
        <p:nvPicPr>
          <p:cNvPr id="127" name="Google Shape;127;p27"/>
          <p:cNvPicPr preferRelativeResize="0"/>
          <p:nvPr/>
        </p:nvPicPr>
        <p:blipFill>
          <a:blip r:embed="rId4">
            <a:alphaModFix/>
          </a:blip>
          <a:stretch>
            <a:fillRect/>
          </a:stretch>
        </p:blipFill>
        <p:spPr>
          <a:xfrm>
            <a:off x="1388432" y="1289826"/>
            <a:ext cx="3465824" cy="3645349"/>
          </a:xfrm>
          <a:prstGeom prst="rect">
            <a:avLst/>
          </a:prstGeom>
          <a:noFill/>
          <a:ln>
            <a:noFill/>
          </a:ln>
        </p:spPr>
      </p:pic>
      <p:pic>
        <p:nvPicPr>
          <p:cNvPr id="128" name="Google Shape;128;p27"/>
          <p:cNvPicPr preferRelativeResize="0"/>
          <p:nvPr/>
        </p:nvPicPr>
        <p:blipFill rotWithShape="1">
          <a:blip r:embed="rId5">
            <a:alphaModFix/>
          </a:blip>
          <a:srcRect t="2075"/>
          <a:stretch/>
        </p:blipFill>
        <p:spPr>
          <a:xfrm>
            <a:off x="2917974" y="1524138"/>
            <a:ext cx="3958443" cy="3411037"/>
          </a:xfrm>
          <a:prstGeom prst="rect">
            <a:avLst/>
          </a:prstGeom>
          <a:noFill/>
          <a:ln>
            <a:noFill/>
          </a:ln>
        </p:spPr>
      </p:pic>
      <p:pic>
        <p:nvPicPr>
          <p:cNvPr id="129" name="Google Shape;129;p27"/>
          <p:cNvPicPr preferRelativeResize="0"/>
          <p:nvPr/>
        </p:nvPicPr>
        <p:blipFill>
          <a:blip r:embed="rId6">
            <a:alphaModFix/>
          </a:blip>
          <a:stretch>
            <a:fillRect/>
          </a:stretch>
        </p:blipFill>
        <p:spPr>
          <a:xfrm>
            <a:off x="5388927" y="1563779"/>
            <a:ext cx="3755073" cy="3898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33"/>
        <p:cNvGrpSpPr/>
        <p:nvPr/>
      </p:nvGrpSpPr>
      <p:grpSpPr>
        <a:xfrm>
          <a:off x="0" y="0"/>
          <a:ext cx="0" cy="0"/>
          <a:chOff x="0" y="0"/>
          <a:chExt cx="0" cy="0"/>
        </a:xfrm>
      </p:grpSpPr>
      <p:sp>
        <p:nvSpPr>
          <p:cNvPr id="135" name="Google Shape;135;p28"/>
          <p:cNvSpPr txBox="1">
            <a:spLocks noGrp="1"/>
          </p:cNvSpPr>
          <p:nvPr>
            <p:ph type="title"/>
          </p:nvPr>
        </p:nvSpPr>
        <p:spPr>
          <a:xfrm>
            <a:off x="-707551" y="675947"/>
            <a:ext cx="7855800" cy="28650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a:p>
            <a:pPr marL="34290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a:p>
            <a:pPr marL="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a:p>
            <a:pPr marL="34290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a:p>
            <a:pPr marL="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p:txBody>
      </p:sp>
      <p:sp>
        <p:nvSpPr>
          <p:cNvPr id="136" name="Google Shape;136;p28"/>
          <p:cNvSpPr txBox="1"/>
          <p:nvPr/>
        </p:nvSpPr>
        <p:spPr>
          <a:xfrm>
            <a:off x="6607144" y="981900"/>
            <a:ext cx="2343000" cy="12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8"/>
          <p:cNvSpPr txBox="1"/>
          <p:nvPr/>
        </p:nvSpPr>
        <p:spPr>
          <a:xfrm>
            <a:off x="263" y="-16781"/>
            <a:ext cx="9144000" cy="1029600"/>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a:p>
        </p:txBody>
      </p:sp>
      <p:sp>
        <p:nvSpPr>
          <p:cNvPr id="138" name="Google Shape;138;p28"/>
          <p:cNvSpPr txBox="1"/>
          <p:nvPr/>
        </p:nvSpPr>
        <p:spPr>
          <a:xfrm>
            <a:off x="306338" y="94356"/>
            <a:ext cx="6300900" cy="6393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 sz="2900">
                <a:solidFill>
                  <a:schemeClr val="lt1"/>
                </a:solidFill>
                <a:latin typeface="Roboto"/>
                <a:ea typeface="Roboto"/>
                <a:cs typeface="Roboto"/>
                <a:sym typeface="Roboto"/>
              </a:rPr>
              <a:t>Full rubrics posted….</a:t>
            </a:r>
            <a:r>
              <a:rPr lang="en" sz="1500">
                <a:solidFill>
                  <a:schemeClr val="lt1"/>
                </a:solidFill>
                <a:latin typeface="Roboto"/>
                <a:ea typeface="Roboto"/>
                <a:cs typeface="Roboto"/>
                <a:sym typeface="Roboto"/>
              </a:rPr>
              <a:t>(password : gssparent)</a:t>
            </a:r>
            <a:endParaRPr sz="1500">
              <a:solidFill>
                <a:schemeClr val="lt1"/>
              </a:solidFill>
              <a:latin typeface="Roboto"/>
              <a:ea typeface="Roboto"/>
              <a:cs typeface="Roboto"/>
              <a:sym typeface="Roboto"/>
            </a:endParaRPr>
          </a:p>
        </p:txBody>
      </p:sp>
      <p:pic>
        <p:nvPicPr>
          <p:cNvPr id="139" name="Google Shape;139;p28"/>
          <p:cNvPicPr preferRelativeResize="0"/>
          <p:nvPr/>
        </p:nvPicPr>
        <p:blipFill>
          <a:blip r:embed="rId3">
            <a:alphaModFix/>
          </a:blip>
          <a:stretch>
            <a:fillRect/>
          </a:stretch>
        </p:blipFill>
        <p:spPr>
          <a:xfrm>
            <a:off x="8042975" y="-12"/>
            <a:ext cx="1029637" cy="1029637"/>
          </a:xfrm>
          <a:prstGeom prst="rect">
            <a:avLst/>
          </a:prstGeom>
          <a:noFill/>
          <a:ln>
            <a:noFill/>
          </a:ln>
        </p:spPr>
      </p:pic>
      <p:pic>
        <p:nvPicPr>
          <p:cNvPr id="3" name="Picture 2">
            <a:extLst>
              <a:ext uri="{FF2B5EF4-FFF2-40B4-BE49-F238E27FC236}">
                <a16:creationId xmlns:a16="http://schemas.microsoft.com/office/drawing/2014/main" id="{FD6A11A7-B821-DF63-E21B-FD9C5784B51F}"/>
              </a:ext>
            </a:extLst>
          </p:cNvPr>
          <p:cNvPicPr>
            <a:picLocks noChangeAspect="1"/>
          </p:cNvPicPr>
          <p:nvPr/>
        </p:nvPicPr>
        <p:blipFill rotWithShape="1">
          <a:blip r:embed="rId4"/>
          <a:srcRect t="22066" b="-1"/>
          <a:stretch/>
        </p:blipFill>
        <p:spPr>
          <a:xfrm>
            <a:off x="82315" y="1086726"/>
            <a:ext cx="8642306" cy="3578150"/>
          </a:xfrm>
          <a:prstGeom prst="rect">
            <a:avLst/>
          </a:prstGeom>
        </p:spPr>
      </p:pic>
      <p:cxnSp>
        <p:nvCxnSpPr>
          <p:cNvPr id="140" name="Google Shape;140;p28"/>
          <p:cNvCxnSpPr/>
          <p:nvPr/>
        </p:nvCxnSpPr>
        <p:spPr>
          <a:xfrm flipH="1">
            <a:off x="4545314" y="1594410"/>
            <a:ext cx="1523400" cy="779700"/>
          </a:xfrm>
          <a:prstGeom prst="straightConnector1">
            <a:avLst/>
          </a:prstGeom>
          <a:noFill/>
          <a:ln w="38100" cap="flat" cmpd="sng">
            <a:solidFill>
              <a:srgbClr val="FF0000"/>
            </a:solidFill>
            <a:prstDash val="solid"/>
            <a:round/>
            <a:headEnd type="none" w="med" len="med"/>
            <a:tailEnd type="triangle" w="med" len="med"/>
          </a:ln>
        </p:spPr>
      </p:cxnSp>
      <p:pic>
        <p:nvPicPr>
          <p:cNvPr id="4" name="Picture 3">
            <a:extLst>
              <a:ext uri="{FF2B5EF4-FFF2-40B4-BE49-F238E27FC236}">
                <a16:creationId xmlns:a16="http://schemas.microsoft.com/office/drawing/2014/main" id="{FD2031F0-BCD7-9423-1D57-C5AA22A4A6C5}"/>
              </a:ext>
            </a:extLst>
          </p:cNvPr>
          <p:cNvPicPr>
            <a:picLocks noChangeAspect="1"/>
          </p:cNvPicPr>
          <p:nvPr/>
        </p:nvPicPr>
        <p:blipFill>
          <a:blip r:embed="rId5"/>
          <a:stretch>
            <a:fillRect/>
          </a:stretch>
        </p:blipFill>
        <p:spPr>
          <a:xfrm>
            <a:off x="5256705" y="2702519"/>
            <a:ext cx="3583442" cy="2173343"/>
          </a:xfrm>
          <a:prstGeom prst="rect">
            <a:avLst/>
          </a:prstGeom>
          <a:ln w="76200">
            <a:solidFill>
              <a:schemeClr val="tx1"/>
            </a:solidFill>
          </a:ln>
        </p:spPr>
      </p:pic>
      <p:cxnSp>
        <p:nvCxnSpPr>
          <p:cNvPr id="6" name="Google Shape;140;p28">
            <a:extLst>
              <a:ext uri="{FF2B5EF4-FFF2-40B4-BE49-F238E27FC236}">
                <a16:creationId xmlns:a16="http://schemas.microsoft.com/office/drawing/2014/main" id="{42D09F6B-5BA0-461D-B3D5-5479D41D9389}"/>
              </a:ext>
            </a:extLst>
          </p:cNvPr>
          <p:cNvCxnSpPr>
            <a:cxnSpLocks/>
          </p:cNvCxnSpPr>
          <p:nvPr/>
        </p:nvCxnSpPr>
        <p:spPr>
          <a:xfrm flipH="1">
            <a:off x="5676029" y="3789190"/>
            <a:ext cx="848872" cy="897703"/>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44"/>
        <p:cNvGrpSpPr/>
        <p:nvPr/>
      </p:nvGrpSpPr>
      <p:grpSpPr>
        <a:xfrm>
          <a:off x="0" y="0"/>
          <a:ext cx="0" cy="0"/>
          <a:chOff x="0" y="0"/>
          <a:chExt cx="0" cy="0"/>
        </a:xfrm>
      </p:grpSpPr>
      <p:sp>
        <p:nvSpPr>
          <p:cNvPr id="145" name="Google Shape;145;p29"/>
          <p:cNvSpPr txBox="1"/>
          <p:nvPr/>
        </p:nvSpPr>
        <p:spPr>
          <a:xfrm>
            <a:off x="263" y="-16781"/>
            <a:ext cx="9144000" cy="1040700"/>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p>
        </p:txBody>
      </p:sp>
      <p:sp>
        <p:nvSpPr>
          <p:cNvPr id="146" name="Google Shape;146;p29"/>
          <p:cNvSpPr txBox="1">
            <a:spLocks noGrp="1"/>
          </p:cNvSpPr>
          <p:nvPr>
            <p:ph type="title"/>
          </p:nvPr>
        </p:nvSpPr>
        <p:spPr>
          <a:xfrm>
            <a:off x="102575" y="104119"/>
            <a:ext cx="8939400" cy="79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rgbClr val="FEFEFE"/>
                </a:solidFill>
                <a:latin typeface="Roboto"/>
                <a:ea typeface="Roboto"/>
                <a:cs typeface="Roboto"/>
                <a:sym typeface="Roboto"/>
              </a:rPr>
              <a:t>What do the different levels of achievement mean?</a:t>
            </a:r>
            <a:endParaRPr sz="2900">
              <a:solidFill>
                <a:srgbClr val="FEFEFE"/>
              </a:solidFill>
              <a:latin typeface="Roboto"/>
              <a:ea typeface="Roboto"/>
              <a:cs typeface="Roboto"/>
              <a:sym typeface="Roboto"/>
            </a:endParaRPr>
          </a:p>
          <a:p>
            <a:pPr marL="0" lvl="0" indent="0" algn="l" rtl="0">
              <a:spcBef>
                <a:spcPts val="0"/>
              </a:spcBef>
              <a:spcAft>
                <a:spcPts val="0"/>
              </a:spcAft>
              <a:buNone/>
            </a:pPr>
            <a:endParaRPr sz="2300">
              <a:latin typeface="Roboto"/>
              <a:ea typeface="Roboto"/>
              <a:cs typeface="Roboto"/>
              <a:sym typeface="Roboto"/>
            </a:endParaRPr>
          </a:p>
          <a:p>
            <a:pPr marL="0" lvl="0" indent="0" algn="l" rtl="0">
              <a:spcBef>
                <a:spcPts val="0"/>
              </a:spcBef>
              <a:spcAft>
                <a:spcPts val="0"/>
              </a:spcAft>
              <a:buNone/>
            </a:pPr>
            <a:endParaRPr sz="1800">
              <a:latin typeface="Century Schoolbook"/>
              <a:ea typeface="Century Schoolbook"/>
              <a:cs typeface="Century Schoolbook"/>
              <a:sym typeface="Century Schoolbook"/>
            </a:endParaRPr>
          </a:p>
        </p:txBody>
      </p:sp>
      <p:sp>
        <p:nvSpPr>
          <p:cNvPr id="147" name="Google Shape;147;p29"/>
          <p:cNvSpPr txBox="1"/>
          <p:nvPr/>
        </p:nvSpPr>
        <p:spPr>
          <a:xfrm>
            <a:off x="6596625" y="1023975"/>
            <a:ext cx="2343000" cy="12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48" name="Google Shape;148;p29"/>
          <p:cNvGraphicFramePr/>
          <p:nvPr>
            <p:extLst>
              <p:ext uri="{D42A27DB-BD31-4B8C-83A1-F6EECF244321}">
                <p14:modId xmlns:p14="http://schemas.microsoft.com/office/powerpoint/2010/main" val="1965139807"/>
              </p:ext>
            </p:extLst>
          </p:nvPr>
        </p:nvGraphicFramePr>
        <p:xfrm>
          <a:off x="164976" y="1262039"/>
          <a:ext cx="8863745" cy="3097793"/>
        </p:xfrm>
        <a:graphic>
          <a:graphicData uri="http://schemas.openxmlformats.org/drawingml/2006/table">
            <a:tbl>
              <a:tblPr>
                <a:noFill/>
                <a:tableStyleId>{2C85DC3C-358D-45A9-A8F6-7B7B138E72C5}</a:tableStyleId>
              </a:tblPr>
              <a:tblGrid>
                <a:gridCol w="1124823">
                  <a:extLst>
                    <a:ext uri="{9D8B030D-6E8A-4147-A177-3AD203B41FA5}">
                      <a16:colId xmlns:a16="http://schemas.microsoft.com/office/drawing/2014/main" val="20000"/>
                    </a:ext>
                  </a:extLst>
                </a:gridCol>
                <a:gridCol w="1159400">
                  <a:extLst>
                    <a:ext uri="{9D8B030D-6E8A-4147-A177-3AD203B41FA5}">
                      <a16:colId xmlns:a16="http://schemas.microsoft.com/office/drawing/2014/main" val="20001"/>
                    </a:ext>
                  </a:extLst>
                </a:gridCol>
                <a:gridCol w="6579522">
                  <a:extLst>
                    <a:ext uri="{9D8B030D-6E8A-4147-A177-3AD203B41FA5}">
                      <a16:colId xmlns:a16="http://schemas.microsoft.com/office/drawing/2014/main" val="20002"/>
                    </a:ext>
                  </a:extLst>
                </a:gridCol>
              </a:tblGrid>
              <a:tr h="646300">
                <a:tc rowSpan="2">
                  <a:txBody>
                    <a:bodyPr/>
                    <a:lstStyle/>
                    <a:p>
                      <a:pPr marL="0" lvl="0" indent="0" algn="l" rtl="0">
                        <a:spcBef>
                          <a:spcPts val="0"/>
                        </a:spcBef>
                        <a:spcAft>
                          <a:spcPts val="0"/>
                        </a:spcAft>
                        <a:buNone/>
                      </a:pPr>
                      <a:endParaRPr sz="1500" b="1"/>
                    </a:p>
                    <a:p>
                      <a:pPr marL="0" lvl="0" indent="0" algn="l" rtl="0">
                        <a:spcBef>
                          <a:spcPts val="0"/>
                        </a:spcBef>
                        <a:spcAft>
                          <a:spcPts val="0"/>
                        </a:spcAft>
                        <a:buNone/>
                      </a:pPr>
                      <a:endParaRPr sz="1500" b="1"/>
                    </a:p>
                    <a:p>
                      <a:pPr marL="0" lvl="0" indent="0" algn="l" rtl="0">
                        <a:spcBef>
                          <a:spcPts val="0"/>
                        </a:spcBef>
                        <a:spcAft>
                          <a:spcPts val="0"/>
                        </a:spcAft>
                        <a:buNone/>
                      </a:pPr>
                      <a:r>
                        <a:rPr lang="en" sz="1500" b="1"/>
                        <a:t>Emerging</a:t>
                      </a:r>
                      <a:endParaRPr sz="1500" b="1"/>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500"/>
                        <a:t>Level 0</a:t>
                      </a:r>
                      <a:endParaRPr sz="1500"/>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500"/>
                        <a:t>The student has not submitted work and/or the student does not reach a standard described by the descriptors of the MYP criteria.</a:t>
                      </a:r>
                      <a:endParaRPr sz="1500" i="1"/>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46043">
                <a:tc vMerge="1">
                  <a:txBody>
                    <a:bodyPr/>
                    <a:lstStyle/>
                    <a:p>
                      <a:endParaRPr lang="en-US"/>
                    </a:p>
                  </a:txBody>
                  <a:tcPr/>
                </a:tc>
                <a:tc>
                  <a:txBody>
                    <a:bodyPr/>
                    <a:lstStyle/>
                    <a:p>
                      <a:pPr marL="0" lvl="0" indent="0" algn="l" rtl="0">
                        <a:spcBef>
                          <a:spcPts val="0"/>
                        </a:spcBef>
                        <a:spcAft>
                          <a:spcPts val="0"/>
                        </a:spcAft>
                        <a:buNone/>
                      </a:pPr>
                      <a:r>
                        <a:rPr lang="en" sz="1500"/>
                        <a:t>Level 1-2</a:t>
                      </a:r>
                      <a:endParaRPr sz="1500"/>
                    </a:p>
                  </a:txBody>
                  <a:tcPr marL="47625" marR="47625" marT="47625" marB="476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 sz="1500" b="0" i="0" u="none" strike="noStrike" noProof="0">
                          <a:solidFill>
                            <a:srgbClr val="313132"/>
                          </a:solidFill>
                          <a:latin typeface="Arial"/>
                        </a:rPr>
                        <a:t>The student demonstrates an initial understanding of the concepts and competencies relevant to the expected learning.</a:t>
                      </a:r>
                      <a:endParaRPr sz="1500" b="0" i="0" u="none" strike="noStrike" noProof="0">
                        <a:solidFill>
                          <a:srgbClr val="313132"/>
                        </a:solidFill>
                        <a:latin typeface="Arial"/>
                      </a:endParaRPr>
                    </a:p>
                  </a:txBody>
                  <a:tcPr marL="47625" marR="47625" marT="47625" marB="47625">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36650">
                <a:tc>
                  <a:txBody>
                    <a:bodyPr/>
                    <a:lstStyle/>
                    <a:p>
                      <a:pPr marL="0" lvl="0" indent="0" algn="l" rtl="0">
                        <a:spcBef>
                          <a:spcPts val="0"/>
                        </a:spcBef>
                        <a:spcAft>
                          <a:spcPts val="0"/>
                        </a:spcAft>
                        <a:buNone/>
                      </a:pPr>
                      <a:r>
                        <a:rPr lang="en" sz="1500" b="1"/>
                        <a:t>Developing</a:t>
                      </a:r>
                      <a:endParaRPr sz="1500" b="1"/>
                    </a:p>
                  </a:txBody>
                  <a:tcPr marL="47625" marR="47625" marT="47625" marB="47625">
                    <a:lnL w="12700" cap="flat" cmpd="sng">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500"/>
                        <a:t>Level 3 - 4</a:t>
                      </a:r>
                      <a:endParaRPr sz="1500"/>
                    </a:p>
                  </a:txBody>
                  <a:tcPr marL="47625" marR="47625" marT="47625" marB="47625">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 sz="1500" b="0" i="0" u="none" strike="noStrike" noProof="0">
                          <a:solidFill>
                            <a:srgbClr val="313132"/>
                          </a:solidFill>
                          <a:latin typeface="Arial"/>
                        </a:rPr>
                        <a:t>The student demonstrates a partial understanding of the concepts and competencies relevant to the expected learning.</a:t>
                      </a:r>
                      <a:endParaRPr sz="1500" b="0" i="0" u="none" strike="noStrike" noProof="0">
                        <a:solidFill>
                          <a:srgbClr val="313132"/>
                        </a:solidFill>
                        <a:latin typeface="Arial"/>
                      </a:endParaRPr>
                    </a:p>
                  </a:txBody>
                  <a:tcPr marL="47625" marR="47625" marT="47625" marB="47625">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83025">
                <a:tc>
                  <a:txBody>
                    <a:bodyPr/>
                    <a:lstStyle/>
                    <a:p>
                      <a:pPr marL="0" lvl="0" indent="0" algn="l" rtl="0">
                        <a:spcBef>
                          <a:spcPts val="0"/>
                        </a:spcBef>
                        <a:spcAft>
                          <a:spcPts val="0"/>
                        </a:spcAft>
                        <a:buNone/>
                      </a:pPr>
                      <a:r>
                        <a:rPr lang="en" sz="1500" b="1"/>
                        <a:t>Proficient</a:t>
                      </a:r>
                      <a:endParaRPr sz="1500" b="1"/>
                    </a:p>
                  </a:txBody>
                  <a:tcPr marL="47625" marR="47625" marT="47625" marB="476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500"/>
                        <a:t>Level 5 - 6</a:t>
                      </a:r>
                      <a:endParaRPr sz="1500"/>
                    </a:p>
                  </a:txBody>
                  <a:tcPr marL="47625" marR="47625" marT="47625" marB="476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 sz="1500" b="0" i="0" u="none" strike="noStrike" noProof="0">
                          <a:solidFill>
                            <a:srgbClr val="313132"/>
                          </a:solidFill>
                          <a:latin typeface="Arial"/>
                        </a:rPr>
                        <a:t>The student demonstrates a complete understanding of the concepts and competencies relevant to the expected learning.</a:t>
                      </a:r>
                      <a:endParaRPr sz="1500" b="0" i="0" u="none" strike="noStrike" noProof="0">
                        <a:solidFill>
                          <a:srgbClr val="313132"/>
                        </a:solidFill>
                        <a:latin typeface="Arial"/>
                      </a:endParaRPr>
                    </a:p>
                  </a:txBody>
                  <a:tcPr marL="47625" marR="47625" marT="47625" marB="47625">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85775">
                <a:tc>
                  <a:txBody>
                    <a:bodyPr/>
                    <a:lstStyle/>
                    <a:p>
                      <a:pPr marL="0" lvl="0" indent="0" algn="l" rtl="0">
                        <a:spcBef>
                          <a:spcPts val="0"/>
                        </a:spcBef>
                        <a:spcAft>
                          <a:spcPts val="0"/>
                        </a:spcAft>
                        <a:buNone/>
                      </a:pPr>
                      <a:r>
                        <a:rPr lang="en" sz="1500" b="1"/>
                        <a:t>Extending</a:t>
                      </a:r>
                      <a:endParaRPr sz="1500" b="1"/>
                    </a:p>
                  </a:txBody>
                  <a:tcPr marL="47625" marR="47625" marT="47625" marB="476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500"/>
                        <a:t>Level 7 - 8</a:t>
                      </a:r>
                      <a:endParaRPr sz="1500"/>
                    </a:p>
                  </a:txBody>
                  <a:tcPr marL="47625" marR="47625" marT="47625" marB="476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a:spcBef>
                          <a:spcPts val="0"/>
                        </a:spcBef>
                        <a:spcAft>
                          <a:spcPts val="0"/>
                        </a:spcAft>
                        <a:buNone/>
                      </a:pPr>
                      <a:r>
                        <a:rPr lang="en" sz="1500" b="0" i="0" u="none" strike="noStrike" noProof="0">
                          <a:solidFill>
                            <a:srgbClr val="313132"/>
                          </a:solidFill>
                          <a:latin typeface="Arial"/>
                        </a:rPr>
                        <a:t>The student demonstrates a sophisticated understanding of the concepts and competencies relevant to the expected learning.</a:t>
                      </a:r>
                      <a:endParaRPr sz="1500" b="0" i="0" u="none" strike="noStrike" noProof="0">
                        <a:solidFill>
                          <a:srgbClr val="313132"/>
                        </a:solidFill>
                        <a:latin typeface="Arial"/>
                      </a:endParaRPr>
                    </a:p>
                  </a:txBody>
                  <a:tcPr marL="47625" marR="47625" marT="47625" marB="47625">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149" name="Google Shape;149;p29"/>
          <p:cNvSpPr txBox="1"/>
          <p:nvPr/>
        </p:nvSpPr>
        <p:spPr>
          <a:xfrm>
            <a:off x="215525" y="4406799"/>
            <a:ext cx="8713500" cy="228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200">
                <a:solidFill>
                  <a:srgbClr val="FFFFFF"/>
                </a:solidFill>
              </a:rPr>
              <a:t>*Note that a 4 on the above chart is not equivalent to 50%, but rather indicates that the student is meeting the expectations for the course.* </a:t>
            </a:r>
            <a:endParaRPr sz="1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199965" y="1025475"/>
            <a:ext cx="8889600" cy="4161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solidFill>
                <a:schemeClr val="lt1"/>
              </a:solidFill>
              <a:latin typeface="Roboto"/>
              <a:ea typeface="Roboto"/>
              <a:cs typeface="Roboto"/>
              <a:sym typeface="Roboto"/>
            </a:endParaRPr>
          </a:p>
          <a:p>
            <a:pPr marL="800100" indent="-285750">
              <a:lnSpc>
                <a:spcPct val="150000"/>
              </a:lnSpc>
              <a:buClr>
                <a:schemeClr val="lt1"/>
              </a:buClr>
              <a:buSzPts val="1900"/>
              <a:buFont typeface="Roboto"/>
              <a:buChar char="❖"/>
            </a:pPr>
            <a:r>
              <a:rPr lang="en" sz="1900">
                <a:solidFill>
                  <a:schemeClr val="lt1"/>
                </a:solidFill>
                <a:latin typeface="Roboto"/>
                <a:ea typeface="Roboto"/>
                <a:cs typeface="Roboto"/>
                <a:sym typeface="Roboto"/>
              </a:rPr>
              <a:t>Report cards will show a score out of 8 for each MYP Criteria A -D. </a:t>
            </a:r>
            <a:endParaRPr sz="1900">
              <a:solidFill>
                <a:schemeClr val="lt1"/>
              </a:solidFill>
              <a:latin typeface="Roboto"/>
              <a:ea typeface="Roboto"/>
              <a:cs typeface="Roboto"/>
              <a:sym typeface="Roboto"/>
            </a:endParaRPr>
          </a:p>
          <a:p>
            <a:pPr marL="800100" lvl="0" indent="0" algn="l" rtl="0">
              <a:lnSpc>
                <a:spcPct val="150000"/>
              </a:lnSpc>
              <a:spcBef>
                <a:spcPts val="0"/>
              </a:spcBef>
              <a:spcAft>
                <a:spcPts val="0"/>
              </a:spcAft>
              <a:buNone/>
            </a:pPr>
            <a:endParaRPr sz="1900">
              <a:solidFill>
                <a:schemeClr val="lt1"/>
              </a:solidFill>
              <a:latin typeface="Roboto"/>
              <a:ea typeface="Roboto"/>
              <a:cs typeface="Roboto"/>
              <a:sym typeface="Roboto"/>
            </a:endParaRPr>
          </a:p>
          <a:p>
            <a:pPr marL="800100" indent="-285750">
              <a:lnSpc>
                <a:spcPct val="150000"/>
              </a:lnSpc>
              <a:buClr>
                <a:schemeClr val="lt1"/>
              </a:buClr>
              <a:buSzPts val="1900"/>
              <a:buFont typeface="Roboto"/>
              <a:buChar char="❖"/>
            </a:pPr>
            <a:r>
              <a:rPr lang="en" sz="1900">
                <a:solidFill>
                  <a:schemeClr val="lt1"/>
                </a:solidFill>
                <a:latin typeface="Roboto"/>
                <a:ea typeface="Roboto"/>
                <a:cs typeface="Roboto"/>
                <a:sym typeface="Roboto"/>
              </a:rPr>
              <a:t>Report cards will NOT show an Overall Achievement level on the 1-7 scale. but it can be determined from the IB conversion chart on the next slide</a:t>
            </a:r>
            <a:endParaRPr sz="1900">
              <a:solidFill>
                <a:schemeClr val="lt1"/>
              </a:solidFill>
              <a:latin typeface="Roboto"/>
              <a:ea typeface="Roboto"/>
              <a:cs typeface="Roboto"/>
              <a:sym typeface="Roboto"/>
            </a:endParaRPr>
          </a:p>
          <a:p>
            <a:pPr marL="800100" lvl="0" indent="0" algn="l" rtl="0">
              <a:lnSpc>
                <a:spcPct val="150000"/>
              </a:lnSpc>
              <a:spcBef>
                <a:spcPts val="0"/>
              </a:spcBef>
              <a:spcAft>
                <a:spcPts val="0"/>
              </a:spcAft>
              <a:buNone/>
            </a:pPr>
            <a:endParaRPr sz="1900">
              <a:solidFill>
                <a:schemeClr val="lt1"/>
              </a:solidFill>
              <a:latin typeface="Roboto"/>
              <a:ea typeface="Roboto"/>
              <a:cs typeface="Roboto"/>
              <a:sym typeface="Roboto"/>
            </a:endParaRPr>
          </a:p>
          <a:p>
            <a:pPr marL="34290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a:p>
            <a:pPr marL="34290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a:p>
            <a:pPr marL="0" lvl="0" indent="0" algn="l" rtl="0">
              <a:lnSpc>
                <a:spcPct val="95000"/>
              </a:lnSpc>
              <a:spcBef>
                <a:spcPts val="1200"/>
              </a:spcBef>
              <a:spcAft>
                <a:spcPts val="0"/>
              </a:spcAft>
              <a:buNone/>
            </a:pPr>
            <a:endParaRPr sz="2300">
              <a:solidFill>
                <a:schemeClr val="lt1"/>
              </a:solidFill>
              <a:latin typeface="Roboto"/>
              <a:ea typeface="Roboto"/>
              <a:cs typeface="Roboto"/>
              <a:sym typeface="Roboto"/>
            </a:endParaRPr>
          </a:p>
        </p:txBody>
      </p:sp>
      <p:sp>
        <p:nvSpPr>
          <p:cNvPr id="155" name="Google Shape;155;p30"/>
          <p:cNvSpPr txBox="1"/>
          <p:nvPr/>
        </p:nvSpPr>
        <p:spPr>
          <a:xfrm>
            <a:off x="6673794" y="981900"/>
            <a:ext cx="2343000" cy="12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30"/>
          <p:cNvSpPr txBox="1"/>
          <p:nvPr/>
        </p:nvSpPr>
        <p:spPr>
          <a:xfrm>
            <a:off x="263" y="-16781"/>
            <a:ext cx="9144000" cy="1029600"/>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a:p>
        </p:txBody>
      </p:sp>
      <p:sp>
        <p:nvSpPr>
          <p:cNvPr id="157" name="Google Shape;157;p30"/>
          <p:cNvSpPr txBox="1"/>
          <p:nvPr/>
        </p:nvSpPr>
        <p:spPr>
          <a:xfrm>
            <a:off x="306355" y="106850"/>
            <a:ext cx="4747800" cy="6393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 sz="2900">
                <a:solidFill>
                  <a:schemeClr val="lt1"/>
                </a:solidFill>
                <a:latin typeface="Roboto"/>
                <a:ea typeface="Roboto"/>
                <a:cs typeface="Roboto"/>
                <a:sym typeface="Roboto"/>
              </a:rPr>
              <a:t>MYP Final Report Cards </a:t>
            </a:r>
            <a:endParaRPr sz="2900">
              <a:solidFill>
                <a:schemeClr val="lt1"/>
              </a:solidFill>
              <a:latin typeface="Roboto"/>
              <a:ea typeface="Roboto"/>
              <a:cs typeface="Roboto"/>
              <a:sym typeface="Roboto"/>
            </a:endParaRPr>
          </a:p>
        </p:txBody>
      </p:sp>
      <p:pic>
        <p:nvPicPr>
          <p:cNvPr id="158" name="Google Shape;158;p30"/>
          <p:cNvPicPr preferRelativeResize="0"/>
          <p:nvPr/>
        </p:nvPicPr>
        <p:blipFill>
          <a:blip r:embed="rId3">
            <a:alphaModFix/>
          </a:blip>
          <a:stretch>
            <a:fillRect/>
          </a:stretch>
        </p:blipFill>
        <p:spPr>
          <a:xfrm>
            <a:off x="8057575" y="-12"/>
            <a:ext cx="1029637" cy="1029637"/>
          </a:xfrm>
          <a:prstGeom prst="rect">
            <a:avLst/>
          </a:prstGeom>
          <a:noFill/>
          <a:ln>
            <a:noFill/>
          </a:ln>
        </p:spPr>
      </p:pic>
      <p:sp>
        <p:nvSpPr>
          <p:cNvPr id="159" name="Google Shape;159;p30"/>
          <p:cNvSpPr txBox="1"/>
          <p:nvPr/>
        </p:nvSpPr>
        <p:spPr>
          <a:xfrm>
            <a:off x="463650" y="4203625"/>
            <a:ext cx="7396800" cy="639000"/>
          </a:xfrm>
          <a:prstGeom prst="rect">
            <a:avLst/>
          </a:prstGeom>
          <a:noFill/>
          <a:ln>
            <a:noFill/>
          </a:ln>
        </p:spPr>
        <p:txBody>
          <a:bodyPr spcFirstLastPara="1" wrap="square" lIns="91425" tIns="91425" rIns="91425" bIns="91425" anchor="t" anchorCtr="0">
            <a:noAutofit/>
          </a:bodyPr>
          <a:lstStyle/>
          <a:p>
            <a:pPr marL="1485900" lvl="0" indent="0" algn="l" rtl="0">
              <a:lnSpc>
                <a:spcPct val="150000"/>
              </a:lnSpc>
              <a:spcBef>
                <a:spcPts val="0"/>
              </a:spcBef>
              <a:spcAft>
                <a:spcPts val="0"/>
              </a:spcAft>
              <a:buNone/>
            </a:pPr>
            <a:endParaRPr sz="230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63"/>
        <p:cNvGrpSpPr/>
        <p:nvPr/>
      </p:nvGrpSpPr>
      <p:grpSpPr>
        <a:xfrm>
          <a:off x="0" y="0"/>
          <a:ext cx="0" cy="0"/>
          <a:chOff x="0" y="0"/>
          <a:chExt cx="0" cy="0"/>
        </a:xfrm>
      </p:grpSpPr>
      <p:sp>
        <p:nvSpPr>
          <p:cNvPr id="164" name="Google Shape;164;p31"/>
          <p:cNvSpPr txBox="1"/>
          <p:nvPr/>
        </p:nvSpPr>
        <p:spPr>
          <a:xfrm>
            <a:off x="0" y="-60613"/>
            <a:ext cx="9109364" cy="869496"/>
          </a:xfrm>
          <a:prstGeom prst="rect">
            <a:avLst/>
          </a:prstGeom>
          <a:solidFill>
            <a:srgbClr val="07376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31"/>
          <p:cNvSpPr txBox="1">
            <a:spLocks noGrp="1"/>
          </p:cNvSpPr>
          <p:nvPr>
            <p:ph type="title"/>
          </p:nvPr>
        </p:nvSpPr>
        <p:spPr>
          <a:xfrm>
            <a:off x="5097427" y="-287967"/>
            <a:ext cx="445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sz="2400">
                <a:solidFill>
                  <a:srgbClr val="FFFFFF"/>
                </a:solidFill>
                <a:latin typeface="Roboto"/>
                <a:ea typeface="Roboto"/>
                <a:cs typeface="Roboto"/>
                <a:sym typeface="Roboto"/>
              </a:rPr>
              <a:t>Example Final Report Card</a:t>
            </a:r>
            <a:endParaRPr sz="2400">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t> </a:t>
            </a:r>
            <a:endParaRPr/>
          </a:p>
        </p:txBody>
      </p:sp>
      <p:sp>
        <p:nvSpPr>
          <p:cNvPr id="166" name="Google Shape;166;p31"/>
          <p:cNvSpPr txBox="1">
            <a:spLocks noGrp="1"/>
          </p:cNvSpPr>
          <p:nvPr>
            <p:ph type="body" idx="1"/>
          </p:nvPr>
        </p:nvSpPr>
        <p:spPr>
          <a:xfrm>
            <a:off x="233768" y="120443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67" name="Google Shape;167;p31"/>
          <p:cNvSpPr txBox="1"/>
          <p:nvPr/>
        </p:nvSpPr>
        <p:spPr>
          <a:xfrm>
            <a:off x="4829657" y="910211"/>
            <a:ext cx="4151154" cy="2296397"/>
          </a:xfrm>
          <a:prstGeom prst="rect">
            <a:avLst/>
          </a:prstGeom>
          <a:noFill/>
          <a:ln>
            <a:noFill/>
          </a:ln>
        </p:spPr>
        <p:txBody>
          <a:bodyPr spcFirstLastPara="1" wrap="square" lIns="91425" tIns="91425" rIns="91425" bIns="91425" anchor="t" anchorCtr="0">
            <a:noAutofit/>
          </a:bodyPr>
          <a:lstStyle/>
          <a:p>
            <a:r>
              <a:rPr lang="en" sz="1200">
                <a:solidFill>
                  <a:srgbClr val="FFFFFF"/>
                </a:solidFill>
                <a:latin typeface="Roboto"/>
                <a:ea typeface="Roboto"/>
                <a:cs typeface="Roboto"/>
                <a:sym typeface="Roboto"/>
              </a:rPr>
              <a:t>Each criteria is assessed using the 1-8 scale. </a:t>
            </a:r>
            <a:endParaRPr sz="1200">
              <a:solidFill>
                <a:srgbClr val="FFFFFF"/>
              </a:solidFill>
              <a:latin typeface="Roboto"/>
              <a:ea typeface="Roboto"/>
              <a:cs typeface="Roboto"/>
              <a:sym typeface="Roboto"/>
            </a:endParaRPr>
          </a:p>
          <a:p>
            <a:endParaRPr lang="en" sz="1200">
              <a:solidFill>
                <a:srgbClr val="FFFFFF"/>
              </a:solidFill>
              <a:latin typeface="Roboto"/>
              <a:ea typeface="Roboto"/>
              <a:cs typeface="Roboto"/>
            </a:endParaRPr>
          </a:p>
          <a:p>
            <a:endParaRPr lang="en" sz="1200">
              <a:solidFill>
                <a:srgbClr val="FFFFFF"/>
              </a:solidFill>
              <a:latin typeface="Roboto"/>
              <a:ea typeface="Roboto"/>
              <a:cs typeface="Roboto"/>
              <a:sym typeface="Roboto"/>
            </a:endParaRPr>
          </a:p>
          <a:p>
            <a:endParaRPr lang="en" sz="1200">
              <a:solidFill>
                <a:srgbClr val="FFFFFF"/>
              </a:solidFill>
              <a:latin typeface="Roboto"/>
              <a:ea typeface="Roboto"/>
              <a:cs typeface="Roboto"/>
              <a:sym typeface="Roboto"/>
            </a:endParaRPr>
          </a:p>
          <a:p>
            <a:r>
              <a:rPr lang="en" sz="1200">
                <a:solidFill>
                  <a:srgbClr val="FFFFFF"/>
                </a:solidFill>
                <a:latin typeface="Roboto"/>
                <a:ea typeface="Roboto"/>
                <a:cs typeface="Roboto"/>
                <a:sym typeface="Roboto"/>
              </a:rPr>
              <a:t>For this final report card we </a:t>
            </a:r>
            <a:r>
              <a:rPr lang="en" sz="1200" b="1">
                <a:solidFill>
                  <a:srgbClr val="FFFFFF"/>
                </a:solidFill>
                <a:latin typeface="Roboto"/>
                <a:ea typeface="Roboto"/>
                <a:cs typeface="Roboto"/>
                <a:sym typeface="Roboto"/>
              </a:rPr>
              <a:t>will NOT </a:t>
            </a:r>
            <a:r>
              <a:rPr lang="en" sz="1200">
                <a:solidFill>
                  <a:srgbClr val="FFFFFF"/>
                </a:solidFill>
                <a:latin typeface="Roboto"/>
                <a:ea typeface="Roboto"/>
                <a:cs typeface="Roboto"/>
                <a:sym typeface="Roboto"/>
              </a:rPr>
              <a:t>have an Overall Level of Achievement calculated on the subject pages.</a:t>
            </a:r>
            <a:endParaRPr lang="en" sz="1200">
              <a:solidFill>
                <a:srgbClr val="FFFFFF"/>
              </a:solidFill>
              <a:latin typeface="Roboto"/>
              <a:ea typeface="Roboto"/>
              <a:cs typeface="Roboto"/>
            </a:endParaRPr>
          </a:p>
          <a:p>
            <a:endParaRPr lang="en" sz="1200">
              <a:solidFill>
                <a:srgbClr val="FFFFFF"/>
              </a:solidFill>
              <a:latin typeface="Roboto"/>
              <a:ea typeface="Roboto"/>
              <a:cs typeface="Roboto"/>
              <a:sym typeface="Roboto"/>
            </a:endParaRPr>
          </a:p>
          <a:p>
            <a:r>
              <a:rPr lang="en" sz="1200">
                <a:solidFill>
                  <a:srgbClr val="FFFFFF"/>
                </a:solidFill>
                <a:latin typeface="Roboto"/>
                <a:ea typeface="Roboto"/>
                <a:cs typeface="Roboto"/>
                <a:sym typeface="Roboto"/>
              </a:rPr>
              <a:t> To determine the Overall Level of Achievement on the IB 1 -7 scale,  the values for the four criteria A – D can be totaled and an overall score from can be determined from the chart below. </a:t>
            </a:r>
          </a:p>
          <a:p>
            <a:endParaRPr lang="en" sz="1200">
              <a:solidFill>
                <a:srgbClr val="FFFFFF"/>
              </a:solidFill>
              <a:latin typeface="Roboto"/>
              <a:ea typeface="Roboto"/>
              <a:cs typeface="Roboto"/>
              <a:sym typeface="Roboto"/>
            </a:endParaRPr>
          </a:p>
          <a:p>
            <a:r>
              <a:rPr lang="en" sz="1200">
                <a:solidFill>
                  <a:srgbClr val="FFFFFF"/>
                </a:solidFill>
                <a:latin typeface="Roboto"/>
                <a:ea typeface="Roboto"/>
                <a:cs typeface="Roboto"/>
                <a:sym typeface="Roboto"/>
              </a:rPr>
              <a:t>For this student  4+5+3+2=14. Overall on the 1- 7 scale the student has a 3. This student is developing and has a partial understanding of concepts and curricular competencies.</a:t>
            </a:r>
          </a:p>
          <a:p>
            <a:endParaRPr lang="en" sz="1800">
              <a:solidFill>
                <a:srgbClr val="FFFFFF"/>
              </a:solidFill>
              <a:latin typeface="Roboto"/>
              <a:ea typeface="Roboto"/>
              <a:cs typeface="Roboto"/>
            </a:endParaRPr>
          </a:p>
          <a:p>
            <a:pPr marL="0" lvl="0" indent="0" algn="l" rtl="0">
              <a:spcBef>
                <a:spcPts val="0"/>
              </a:spcBef>
              <a:spcAft>
                <a:spcPts val="0"/>
              </a:spcAft>
              <a:buClr>
                <a:schemeClr val="dk1"/>
              </a:buClr>
              <a:buSzPts val="1100"/>
              <a:buFont typeface="Arial"/>
              <a:buNone/>
            </a:pPr>
            <a:endParaRPr sz="1800">
              <a:solidFill>
                <a:schemeClr val="lt1"/>
              </a:solidFill>
              <a:latin typeface="Roboto"/>
              <a:ea typeface="Roboto"/>
              <a:cs typeface="Roboto"/>
              <a:sym typeface="Roboto"/>
            </a:endParaRPr>
          </a:p>
          <a:p>
            <a:pPr marL="0" lvl="0" indent="0" algn="l" rtl="0">
              <a:spcBef>
                <a:spcPts val="0"/>
              </a:spcBef>
              <a:spcAft>
                <a:spcPts val="0"/>
              </a:spcAft>
              <a:buNone/>
            </a:pPr>
            <a:endParaRPr sz="1800">
              <a:solidFill>
                <a:srgbClr val="FFFFFF"/>
              </a:solidFill>
            </a:endParaRPr>
          </a:p>
        </p:txBody>
      </p:sp>
      <p:graphicFrame>
        <p:nvGraphicFramePr>
          <p:cNvPr id="168" name="Google Shape;168;p31"/>
          <p:cNvGraphicFramePr/>
          <p:nvPr>
            <p:extLst>
              <p:ext uri="{D42A27DB-BD31-4B8C-83A1-F6EECF244321}">
                <p14:modId xmlns:p14="http://schemas.microsoft.com/office/powerpoint/2010/main" val="3599758435"/>
              </p:ext>
            </p:extLst>
          </p:nvPr>
        </p:nvGraphicFramePr>
        <p:xfrm>
          <a:off x="215153" y="34636"/>
          <a:ext cx="4334619" cy="4668854"/>
        </p:xfrm>
        <a:graphic>
          <a:graphicData uri="http://schemas.openxmlformats.org/drawingml/2006/table">
            <a:tbl>
              <a:tblPr>
                <a:noFill/>
                <a:tableStyleId>{3474C1D7-BE48-42B9-8498-DE0DC68B29A4}</a:tableStyleId>
              </a:tblPr>
              <a:tblGrid>
                <a:gridCol w="3408983">
                  <a:extLst>
                    <a:ext uri="{9D8B030D-6E8A-4147-A177-3AD203B41FA5}">
                      <a16:colId xmlns:a16="http://schemas.microsoft.com/office/drawing/2014/main" val="20000"/>
                    </a:ext>
                  </a:extLst>
                </a:gridCol>
                <a:gridCol w="925636">
                  <a:extLst>
                    <a:ext uri="{9D8B030D-6E8A-4147-A177-3AD203B41FA5}">
                      <a16:colId xmlns:a16="http://schemas.microsoft.com/office/drawing/2014/main" val="20001"/>
                    </a:ext>
                  </a:extLst>
                </a:gridCol>
              </a:tblGrid>
              <a:tr h="155024">
                <a:tc>
                  <a:txBody>
                    <a:bodyPr/>
                    <a:lstStyle/>
                    <a:p>
                      <a:pPr marL="0" lvl="0" indent="0" algn="l" rtl="0">
                        <a:spcBef>
                          <a:spcPts val="0"/>
                        </a:spcBef>
                        <a:spcAft>
                          <a:spcPts val="0"/>
                        </a:spcAft>
                        <a:buNone/>
                      </a:pPr>
                      <a:r>
                        <a:rPr lang="en" sz="1100">
                          <a:latin typeface="Calibri"/>
                          <a:ea typeface="Calibri"/>
                          <a:cs typeface="Calibri"/>
                          <a:sym typeface="Calibri"/>
                        </a:rPr>
                        <a:t>MYP – Individuals &amp; Societies</a:t>
                      </a:r>
                      <a:endParaRPr sz="11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r>
                        <a:rPr lang="en" sz="800">
                          <a:latin typeface="Calibri"/>
                          <a:ea typeface="Calibri"/>
                          <a:cs typeface="Calibri"/>
                          <a:sym typeface="Calibri"/>
                        </a:rPr>
                        <a:t>Absent</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186029">
                <a:tc>
                  <a:txBody>
                    <a:bodyPr/>
                    <a:lstStyle/>
                    <a:p>
                      <a:pPr marL="0" lvl="0" indent="0" algn="l" rtl="0">
                        <a:spcBef>
                          <a:spcPts val="0"/>
                        </a:spcBef>
                        <a:spcAft>
                          <a:spcPts val="0"/>
                        </a:spcAft>
                        <a:buNone/>
                      </a:pPr>
                      <a:r>
                        <a:rPr lang="en" sz="800">
                          <a:latin typeface="Calibri"/>
                          <a:ea typeface="Calibri"/>
                          <a:cs typeface="Calibri"/>
                          <a:sym typeface="Calibri"/>
                        </a:rPr>
                        <a:t>Teacher:</a:t>
                      </a:r>
                      <a:r>
                        <a:rPr lang="en" sz="800">
                          <a:latin typeface="Calibri"/>
                          <a:ea typeface="Calibri"/>
                          <a:cs typeface="Calibri"/>
                        </a:rPr>
                        <a:t> </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r>
                        <a:rPr lang="en" sz="800">
                          <a:latin typeface="Calibri"/>
                          <a:ea typeface="Calibri"/>
                          <a:cs typeface="Calibri"/>
                          <a:sym typeface="Calibri"/>
                        </a:rPr>
                        <a:t>Late</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175695">
                <a:tc gridSpan="2">
                  <a:txBody>
                    <a:bodyPr/>
                    <a:lstStyle/>
                    <a:p>
                      <a:pPr marL="0" lvl="0" indent="0" algn="l" rtl="0">
                        <a:spcBef>
                          <a:spcPts val="0"/>
                        </a:spcBef>
                        <a:spcAft>
                          <a:spcPts val="0"/>
                        </a:spcAft>
                        <a:buNone/>
                      </a:pPr>
                      <a:r>
                        <a:rPr lang="en" sz="800">
                          <a:latin typeface="Calibri"/>
                          <a:ea typeface="Calibri"/>
                          <a:cs typeface="Calibri"/>
                          <a:sym typeface="Calibri"/>
                        </a:rPr>
                        <a:t>Criterion</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hMerge="1">
                  <a:txBody>
                    <a:bodyPr/>
                    <a:lstStyle/>
                    <a:p>
                      <a:endParaRPr lang="en-US"/>
                    </a:p>
                  </a:txBody>
                  <a:tcPr/>
                </a:tc>
                <a:extLst>
                  <a:ext uri="{0D108BD9-81ED-4DB2-BD59-A6C34878D82A}">
                    <a16:rowId xmlns:a16="http://schemas.microsoft.com/office/drawing/2014/main" val="10002"/>
                  </a:ext>
                </a:extLst>
              </a:tr>
              <a:tr h="206700">
                <a:tc>
                  <a:txBody>
                    <a:bodyPr/>
                    <a:lstStyle/>
                    <a:p>
                      <a:pPr marL="0" lvl="0" indent="0" algn="l" rtl="0">
                        <a:spcBef>
                          <a:spcPts val="0"/>
                        </a:spcBef>
                        <a:spcAft>
                          <a:spcPts val="0"/>
                        </a:spcAft>
                        <a:buNone/>
                      </a:pPr>
                      <a:r>
                        <a:rPr lang="en" sz="1400" b="1">
                          <a:latin typeface="Calibri"/>
                          <a:ea typeface="Calibri"/>
                          <a:cs typeface="Calibri"/>
                          <a:sym typeface="Calibri"/>
                        </a:rPr>
                        <a:t>A:</a:t>
                      </a:r>
                      <a:r>
                        <a:rPr lang="en" sz="1400" b="1">
                          <a:latin typeface="Calibri"/>
                          <a:ea typeface="Calibri"/>
                          <a:cs typeface="Calibri"/>
                        </a:rPr>
                        <a:t> </a:t>
                      </a:r>
                      <a:r>
                        <a:rPr lang="en" sz="1400" b="1">
                          <a:latin typeface="Calibri"/>
                          <a:ea typeface="Calibri"/>
                          <a:cs typeface="Calibri"/>
                          <a:sym typeface="Calibri"/>
                        </a:rPr>
                        <a:t> Knowing &amp; understanding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4</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3065">
                <a:tc gridSpan="2">
                  <a:txBody>
                    <a:bodyPr/>
                    <a:lstStyle/>
                    <a:p>
                      <a:pPr marL="0" lvl="0" indent="0" algn="l" rtl="0">
                        <a:spcBef>
                          <a:spcPts val="0"/>
                        </a:spcBef>
                        <a:spcAft>
                          <a:spcPts val="0"/>
                        </a:spcAft>
                        <a:buClr>
                          <a:schemeClr val="dk1"/>
                        </a:buClr>
                        <a:buSzPts val="1100"/>
                        <a:buFont typeface="Arial"/>
                        <a:buNone/>
                      </a:pPr>
                      <a:r>
                        <a:rPr lang="en" sz="900" err="1">
                          <a:solidFill>
                            <a:schemeClr val="dk1"/>
                          </a:solidFill>
                          <a:latin typeface="Calibri"/>
                          <a:ea typeface="Calibri"/>
                          <a:cs typeface="Calibri"/>
                          <a:sym typeface="Calibri"/>
                        </a:rPr>
                        <a:t>i</a:t>
                      </a:r>
                      <a:r>
                        <a:rPr lang="en" sz="900">
                          <a:solidFill>
                            <a:schemeClr val="dk1"/>
                          </a:solidFill>
                          <a:latin typeface="Calibri"/>
                          <a:ea typeface="Calibri"/>
                          <a:cs typeface="Calibri"/>
                          <a:sym typeface="Calibri"/>
                        </a:rPr>
                        <a:t>. uses some terminology accurately</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ii. demonstrates satisfactory knowledge and understanding of content and</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concepts through simple descriptions, explanations and examples</a:t>
                      </a:r>
                      <a:endParaRPr sz="9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r h="206700">
                <a:tc>
                  <a:txBody>
                    <a:bodyPr/>
                    <a:lstStyle/>
                    <a:p>
                      <a:pPr marL="0" lvl="0" indent="0" algn="l" rtl="0">
                        <a:spcBef>
                          <a:spcPts val="0"/>
                        </a:spcBef>
                        <a:spcAft>
                          <a:spcPts val="0"/>
                        </a:spcAft>
                        <a:buNone/>
                      </a:pPr>
                      <a:r>
                        <a:rPr lang="en" sz="1400" b="1">
                          <a:latin typeface="Calibri"/>
                          <a:ea typeface="Calibri"/>
                          <a:cs typeface="Calibri"/>
                          <a:sym typeface="Calibri"/>
                        </a:rPr>
                        <a:t>B:</a:t>
                      </a:r>
                      <a:r>
                        <a:rPr lang="en" sz="1400" b="1">
                          <a:latin typeface="Calibri"/>
                          <a:ea typeface="Calibri"/>
                          <a:cs typeface="Calibri"/>
                        </a:rPr>
                        <a:t> </a:t>
                      </a:r>
                      <a:r>
                        <a:rPr lang="en" sz="1400" b="1">
                          <a:latin typeface="Calibri"/>
                          <a:ea typeface="Calibri"/>
                          <a:cs typeface="Calibri"/>
                          <a:sym typeface="Calibri"/>
                        </a:rPr>
                        <a:t> Investigating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400" b="1">
                          <a:latin typeface="Calibri"/>
                          <a:ea typeface="Calibri"/>
                          <a:cs typeface="Calibri"/>
                          <a:sym typeface="Calibri"/>
                        </a:rPr>
                        <a:t>5</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806131">
                <a:tc gridSpan="2">
                  <a:txBody>
                    <a:bodyPr/>
                    <a:lstStyle/>
                    <a:p>
                      <a:pPr marL="0" lvl="0" indent="0" algn="l" rtl="0">
                        <a:spcBef>
                          <a:spcPts val="0"/>
                        </a:spcBef>
                        <a:spcAft>
                          <a:spcPts val="0"/>
                        </a:spcAft>
                        <a:buClr>
                          <a:schemeClr val="dk1"/>
                        </a:buClr>
                        <a:buSzPts val="1100"/>
                        <a:buFont typeface="Arial"/>
                        <a:buNone/>
                      </a:pPr>
                      <a:r>
                        <a:rPr lang="en" sz="900" err="1">
                          <a:solidFill>
                            <a:schemeClr val="dk1"/>
                          </a:solidFill>
                          <a:latin typeface="Calibri"/>
                          <a:ea typeface="Calibri"/>
                          <a:cs typeface="Calibri"/>
                          <a:sym typeface="Calibri"/>
                        </a:rPr>
                        <a:t>i</a:t>
                      </a:r>
                      <a:r>
                        <a:rPr lang="en" sz="900">
                          <a:solidFill>
                            <a:schemeClr val="dk1"/>
                          </a:solidFill>
                          <a:latin typeface="Calibri"/>
                          <a:ea typeface="Calibri"/>
                          <a:cs typeface="Calibri"/>
                          <a:sym typeface="Calibri"/>
                        </a:rPr>
                        <a:t>. formulates/chooses a clear and focused research question and describes its relevance in detail</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ii. formulates and mostly follows a sufficiently developed action plan to investigate a research question</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iii. uses methods to collect and record appropriate relevant information</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iv. with guidance, evaluates on the research process and results.</a:t>
                      </a:r>
                      <a:endParaRPr sz="9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6"/>
                  </a:ext>
                </a:extLst>
              </a:tr>
              <a:tr h="279045">
                <a:tc>
                  <a:txBody>
                    <a:bodyPr/>
                    <a:lstStyle/>
                    <a:p>
                      <a:pPr marL="0" lvl="0" indent="0" algn="l" rtl="0">
                        <a:spcBef>
                          <a:spcPts val="0"/>
                        </a:spcBef>
                        <a:spcAft>
                          <a:spcPts val="0"/>
                        </a:spcAft>
                        <a:buNone/>
                      </a:pPr>
                      <a:r>
                        <a:rPr lang="en" sz="1400" b="1">
                          <a:latin typeface="Calibri"/>
                          <a:ea typeface="Calibri"/>
                          <a:cs typeface="Calibri"/>
                          <a:sym typeface="Calibri"/>
                        </a:rPr>
                        <a:t>C:</a:t>
                      </a:r>
                      <a:r>
                        <a:rPr lang="en" sz="1400" b="1">
                          <a:latin typeface="Calibri"/>
                          <a:ea typeface="Calibri"/>
                          <a:cs typeface="Calibri"/>
                        </a:rPr>
                        <a:t> </a:t>
                      </a:r>
                      <a:r>
                        <a:rPr lang="en" sz="1400" b="1">
                          <a:latin typeface="Calibri"/>
                          <a:ea typeface="Calibri"/>
                          <a:cs typeface="Calibri"/>
                          <a:sym typeface="Calibri"/>
                        </a:rPr>
                        <a:t> Communicating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400" b="1">
                          <a:latin typeface="Calibri"/>
                          <a:ea typeface="Calibri"/>
                          <a:cs typeface="Calibri"/>
                          <a:sym typeface="Calibri"/>
                        </a:rPr>
                        <a:t>3</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37419">
                <a:tc gridSpan="2">
                  <a:txBody>
                    <a:bodyPr/>
                    <a:lstStyle/>
                    <a:p>
                      <a:pPr marL="0" lvl="0" indent="0" algn="l" rtl="0">
                        <a:spcBef>
                          <a:spcPts val="0"/>
                        </a:spcBef>
                        <a:spcAft>
                          <a:spcPts val="0"/>
                        </a:spcAft>
                        <a:buClr>
                          <a:schemeClr val="dk1"/>
                        </a:buClr>
                        <a:buSzPts val="1100"/>
                        <a:buFont typeface="Arial"/>
                        <a:buNone/>
                      </a:pPr>
                      <a:r>
                        <a:rPr lang="en" sz="900" err="1">
                          <a:solidFill>
                            <a:schemeClr val="dk1"/>
                          </a:solidFill>
                          <a:latin typeface="Calibri"/>
                          <a:ea typeface="Calibri"/>
                          <a:cs typeface="Calibri"/>
                          <a:sym typeface="Calibri"/>
                        </a:rPr>
                        <a:t>i</a:t>
                      </a:r>
                      <a:r>
                        <a:rPr lang="en" sz="900">
                          <a:solidFill>
                            <a:schemeClr val="dk1"/>
                          </a:solidFill>
                          <a:latin typeface="Calibri"/>
                          <a:ea typeface="Calibri"/>
                          <a:cs typeface="Calibri"/>
                          <a:sym typeface="Calibri"/>
                        </a:rPr>
                        <a:t>. communicates information and ideas in a way that is somewhat appropriate to the audience and purpose</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ii. somewhat organizes information and ideas</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iii. creates an adequate reference list and sometimes cites sources.</a:t>
                      </a:r>
                      <a:endParaRPr sz="9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8"/>
                  </a:ext>
                </a:extLst>
              </a:tr>
              <a:tr h="206700">
                <a:tc>
                  <a:txBody>
                    <a:bodyPr/>
                    <a:lstStyle/>
                    <a:p>
                      <a:pPr marL="0" lvl="0" indent="0" algn="l" rtl="0">
                        <a:spcBef>
                          <a:spcPts val="0"/>
                        </a:spcBef>
                        <a:spcAft>
                          <a:spcPts val="0"/>
                        </a:spcAft>
                        <a:buNone/>
                      </a:pPr>
                      <a:r>
                        <a:rPr lang="en" sz="1400" b="1">
                          <a:latin typeface="Calibri"/>
                          <a:ea typeface="Calibri"/>
                          <a:cs typeface="Calibri"/>
                          <a:sym typeface="Calibri"/>
                        </a:rPr>
                        <a:t>D:</a:t>
                      </a:r>
                      <a:r>
                        <a:rPr lang="en" sz="1400" b="1">
                          <a:latin typeface="Calibri"/>
                          <a:ea typeface="Calibri"/>
                          <a:cs typeface="Calibri"/>
                        </a:rPr>
                        <a:t> </a:t>
                      </a:r>
                      <a:r>
                        <a:rPr lang="en" sz="1400" b="1">
                          <a:latin typeface="Calibri"/>
                          <a:ea typeface="Calibri"/>
                          <a:cs typeface="Calibri"/>
                          <a:sym typeface="Calibri"/>
                        </a:rPr>
                        <a:t> Thinking critically</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2</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919816">
                <a:tc gridSpan="2">
                  <a:txBody>
                    <a:bodyPr/>
                    <a:lstStyle/>
                    <a:p>
                      <a:pPr marL="0" lvl="0" indent="0" algn="l" rtl="0">
                        <a:spcBef>
                          <a:spcPts val="0"/>
                        </a:spcBef>
                        <a:spcAft>
                          <a:spcPts val="0"/>
                        </a:spcAft>
                        <a:buNone/>
                      </a:pPr>
                      <a:r>
                        <a:rPr lang="en" sz="900" err="1">
                          <a:latin typeface="Calibri"/>
                          <a:ea typeface="Calibri"/>
                          <a:cs typeface="Calibri"/>
                          <a:sym typeface="Calibri"/>
                        </a:rPr>
                        <a:t>i</a:t>
                      </a:r>
                      <a:r>
                        <a:rPr lang="en" sz="900">
                          <a:latin typeface="Calibri"/>
                          <a:ea typeface="Calibri"/>
                          <a:cs typeface="Calibri"/>
                          <a:sym typeface="Calibri"/>
                        </a:rPr>
                        <a:t>. completes a suitable analysis of concepts, issues, models, visual representation and/or theories</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ii. summarizes information in order to make usually valid arguments</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iii. analyses sources/data in terms of origin and purpose, usually recognizing value and limitations</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iv. clearly recognizes different perspectives and describes most of their implications.</a:t>
                      </a:r>
                      <a:endParaRPr sz="9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10"/>
                  </a:ext>
                </a:extLst>
              </a:tr>
              <a:tr h="206700">
                <a:tc>
                  <a:txBody>
                    <a:bodyPr/>
                    <a:lstStyle/>
                    <a:p>
                      <a:pPr marL="0" lvl="0" indent="0" algn="l" rtl="0">
                        <a:spcBef>
                          <a:spcPts val="0"/>
                        </a:spcBef>
                        <a:spcAft>
                          <a:spcPts val="0"/>
                        </a:spcAft>
                        <a:buNone/>
                      </a:pPr>
                      <a:r>
                        <a:rPr lang="en" sz="900">
                          <a:latin typeface="Calibri"/>
                          <a:ea typeface="Calibri"/>
                          <a:cs typeface="Calibri"/>
                          <a:sym typeface="Calibri"/>
                        </a:rPr>
                        <a:t>Overall Level of Achievement ( 1- 7 IB scale)</a:t>
                      </a:r>
                      <a:endParaRPr sz="9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lang="en" b="1">
                        <a:solidFill>
                          <a:srgbClr val="FF0000"/>
                        </a:solidFill>
                      </a:endParaRPr>
                    </a:p>
                  </a:txBody>
                  <a:tcPr marL="51425" marR="5142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79045">
                <a:tc gridSpan="2">
                  <a:txBody>
                    <a:bodyPr/>
                    <a:lstStyle/>
                    <a:p>
                      <a:pPr marL="0" lvl="0" indent="0" algn="l" rtl="0">
                        <a:spcBef>
                          <a:spcPts val="0"/>
                        </a:spcBef>
                        <a:spcAft>
                          <a:spcPts val="0"/>
                        </a:spcAft>
                        <a:buClr>
                          <a:schemeClr val="dk1"/>
                        </a:buClr>
                        <a:buSzPts val="1100"/>
                        <a:buFont typeface="Arial"/>
                        <a:buNone/>
                      </a:pPr>
                      <a:r>
                        <a:rPr lang="en" sz="900">
                          <a:latin typeface="Calibri"/>
                          <a:ea typeface="Calibri"/>
                          <a:cs typeface="Calibri"/>
                          <a:sym typeface="Calibri"/>
                        </a:rPr>
                        <a:t>Teacher comments go here</a:t>
                      </a:r>
                      <a:r>
                        <a:rPr lang="en" sz="900">
                          <a:latin typeface="Calibri"/>
                          <a:ea typeface="Calibri"/>
                          <a:cs typeface="Calibri"/>
                        </a:rPr>
                        <a:t>                                                                      </a:t>
                      </a:r>
                      <a:endParaRPr lang="en" sz="1500" b="1">
                        <a:solidFill>
                          <a:srgbClr val="FF0000"/>
                        </a:solidFill>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cxnSp>
        <p:nvCxnSpPr>
          <p:cNvPr id="169" name="Google Shape;169;p31"/>
          <p:cNvCxnSpPr>
            <a:cxnSpLocks/>
          </p:cNvCxnSpPr>
          <p:nvPr/>
        </p:nvCxnSpPr>
        <p:spPr>
          <a:xfrm flipH="1" flipV="1">
            <a:off x="4195554" y="623730"/>
            <a:ext cx="524420" cy="452966"/>
          </a:xfrm>
          <a:prstGeom prst="straightConnector1">
            <a:avLst/>
          </a:prstGeom>
          <a:noFill/>
          <a:ln w="28575" cap="flat" cmpd="sng">
            <a:solidFill>
              <a:srgbClr val="FF0000"/>
            </a:solidFill>
            <a:prstDash val="solid"/>
            <a:round/>
            <a:headEnd type="none" w="med" len="med"/>
            <a:tailEnd type="triangle" w="med" len="med"/>
          </a:ln>
        </p:spPr>
      </p:cxnSp>
      <p:cxnSp>
        <p:nvCxnSpPr>
          <p:cNvPr id="170" name="Google Shape;170;p31"/>
          <p:cNvCxnSpPr>
            <a:cxnSpLocks/>
          </p:cNvCxnSpPr>
          <p:nvPr/>
        </p:nvCxnSpPr>
        <p:spPr>
          <a:xfrm flipH="1">
            <a:off x="4225316" y="1076696"/>
            <a:ext cx="519240" cy="253469"/>
          </a:xfrm>
          <a:prstGeom prst="straightConnector1">
            <a:avLst/>
          </a:prstGeom>
          <a:noFill/>
          <a:ln w="28575" cap="flat" cmpd="sng">
            <a:solidFill>
              <a:srgbClr val="FF0000"/>
            </a:solidFill>
            <a:prstDash val="solid"/>
            <a:round/>
            <a:headEnd type="none" w="med" len="med"/>
            <a:tailEnd type="triangle" w="med" len="med"/>
          </a:ln>
        </p:spPr>
      </p:cxnSp>
      <p:cxnSp>
        <p:nvCxnSpPr>
          <p:cNvPr id="171" name="Google Shape;171;p31"/>
          <p:cNvCxnSpPr>
            <a:cxnSpLocks/>
          </p:cNvCxnSpPr>
          <p:nvPr/>
        </p:nvCxnSpPr>
        <p:spPr>
          <a:xfrm flipH="1">
            <a:off x="4182338" y="1121770"/>
            <a:ext cx="562218" cy="1247293"/>
          </a:xfrm>
          <a:prstGeom prst="straightConnector1">
            <a:avLst/>
          </a:prstGeom>
          <a:noFill/>
          <a:ln w="28575" cap="flat" cmpd="sng">
            <a:solidFill>
              <a:srgbClr val="FF0000"/>
            </a:solidFill>
            <a:prstDash val="solid"/>
            <a:round/>
            <a:headEnd type="none" w="med" len="med"/>
            <a:tailEnd type="triangle" w="med" len="med"/>
          </a:ln>
        </p:spPr>
      </p:cxnSp>
      <p:cxnSp>
        <p:nvCxnSpPr>
          <p:cNvPr id="172" name="Google Shape;172;p31"/>
          <p:cNvCxnSpPr>
            <a:cxnSpLocks/>
          </p:cNvCxnSpPr>
          <p:nvPr/>
        </p:nvCxnSpPr>
        <p:spPr>
          <a:xfrm flipH="1">
            <a:off x="4225316" y="1076696"/>
            <a:ext cx="519240" cy="2051147"/>
          </a:xfrm>
          <a:prstGeom prst="straightConnector1">
            <a:avLst/>
          </a:prstGeom>
          <a:noFill/>
          <a:ln w="28575" cap="flat" cmpd="sng">
            <a:solidFill>
              <a:srgbClr val="FF0000"/>
            </a:solidFill>
            <a:prstDash val="solid"/>
            <a:round/>
            <a:headEnd type="none" w="med" len="med"/>
            <a:tailEnd type="triangle" w="med" len="med"/>
          </a:ln>
        </p:spPr>
      </p:cxnSp>
      <p:graphicFrame>
        <p:nvGraphicFramePr>
          <p:cNvPr id="173" name="Google Shape;173;p31"/>
          <p:cNvGraphicFramePr/>
          <p:nvPr>
            <p:extLst>
              <p:ext uri="{D42A27DB-BD31-4B8C-83A1-F6EECF244321}">
                <p14:modId xmlns:p14="http://schemas.microsoft.com/office/powerpoint/2010/main" val="3834093048"/>
              </p:ext>
            </p:extLst>
          </p:nvPr>
        </p:nvGraphicFramePr>
        <p:xfrm>
          <a:off x="4967237" y="3990963"/>
          <a:ext cx="3956100" cy="1087970"/>
        </p:xfrm>
        <a:graphic>
          <a:graphicData uri="http://schemas.openxmlformats.org/drawingml/2006/table">
            <a:tbl>
              <a:tblPr>
                <a:noFill/>
                <a:tableStyleId>{3474C1D7-BE48-42B9-8498-DE0DC68B29A4}</a:tableStyleId>
              </a:tblPr>
              <a:tblGrid>
                <a:gridCol w="866175">
                  <a:extLst>
                    <a:ext uri="{9D8B030D-6E8A-4147-A177-3AD203B41FA5}">
                      <a16:colId xmlns:a16="http://schemas.microsoft.com/office/drawing/2014/main" val="20000"/>
                    </a:ext>
                  </a:extLst>
                </a:gridCol>
                <a:gridCol w="379575">
                  <a:extLst>
                    <a:ext uri="{9D8B030D-6E8A-4147-A177-3AD203B41FA5}">
                      <a16:colId xmlns:a16="http://schemas.microsoft.com/office/drawing/2014/main" val="20001"/>
                    </a:ext>
                  </a:extLst>
                </a:gridCol>
                <a:gridCol w="442975">
                  <a:extLst>
                    <a:ext uri="{9D8B030D-6E8A-4147-A177-3AD203B41FA5}">
                      <a16:colId xmlns:a16="http://schemas.microsoft.com/office/drawing/2014/main" val="20002"/>
                    </a:ext>
                  </a:extLst>
                </a:gridCol>
                <a:gridCol w="426475">
                  <a:extLst>
                    <a:ext uri="{9D8B030D-6E8A-4147-A177-3AD203B41FA5}">
                      <a16:colId xmlns:a16="http://schemas.microsoft.com/office/drawing/2014/main" val="20003"/>
                    </a:ext>
                  </a:extLst>
                </a:gridCol>
                <a:gridCol w="492875">
                  <a:extLst>
                    <a:ext uri="{9D8B030D-6E8A-4147-A177-3AD203B41FA5}">
                      <a16:colId xmlns:a16="http://schemas.microsoft.com/office/drawing/2014/main" val="20004"/>
                    </a:ext>
                  </a:extLst>
                </a:gridCol>
                <a:gridCol w="492875">
                  <a:extLst>
                    <a:ext uri="{9D8B030D-6E8A-4147-A177-3AD203B41FA5}">
                      <a16:colId xmlns:a16="http://schemas.microsoft.com/office/drawing/2014/main" val="20005"/>
                    </a:ext>
                  </a:extLst>
                </a:gridCol>
                <a:gridCol w="421650">
                  <a:extLst>
                    <a:ext uri="{9D8B030D-6E8A-4147-A177-3AD203B41FA5}">
                      <a16:colId xmlns:a16="http://schemas.microsoft.com/office/drawing/2014/main" val="20006"/>
                    </a:ext>
                  </a:extLst>
                </a:gridCol>
                <a:gridCol w="433500">
                  <a:extLst>
                    <a:ext uri="{9D8B030D-6E8A-4147-A177-3AD203B41FA5}">
                      <a16:colId xmlns:a16="http://schemas.microsoft.com/office/drawing/2014/main" val="20007"/>
                    </a:ext>
                  </a:extLst>
                </a:gridCol>
              </a:tblGrid>
              <a:tr h="510850">
                <a:tc>
                  <a:txBody>
                    <a:bodyPr/>
                    <a:lstStyle/>
                    <a:p>
                      <a:pPr marL="0" lvl="0" indent="0" algn="l" rtl="0">
                        <a:spcBef>
                          <a:spcPts val="0"/>
                        </a:spcBef>
                        <a:spcAft>
                          <a:spcPts val="0"/>
                        </a:spcAft>
                        <a:buNone/>
                      </a:pPr>
                      <a:r>
                        <a:rPr lang="en" sz="1000"/>
                        <a:t>I</a:t>
                      </a:r>
                      <a:r>
                        <a:rPr lang="en" sz="900"/>
                        <a:t>B 1-7</a:t>
                      </a:r>
                      <a:r>
                        <a:rPr lang="en" sz="900" b="1"/>
                        <a:t> Overall Achievement levels</a:t>
                      </a:r>
                      <a:endParaRPr sz="900" b="1"/>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1</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FF0000"/>
                          </a:solidFill>
                        </a:rPr>
                        <a:t>2</a:t>
                      </a:r>
                      <a:endParaRPr sz="900" b="1">
                        <a:solidFill>
                          <a:srgbClr val="FF0000"/>
                        </a:solidFill>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3</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 sz="900"/>
                        <a:t>4</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5</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6</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7</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34250">
                <a:tc>
                  <a:txBody>
                    <a:bodyPr/>
                    <a:lstStyle/>
                    <a:p>
                      <a:pPr marL="0" lvl="0" indent="0" algn="l" rtl="0">
                        <a:spcBef>
                          <a:spcPts val="0"/>
                        </a:spcBef>
                        <a:spcAft>
                          <a:spcPts val="0"/>
                        </a:spcAft>
                        <a:buNone/>
                      </a:pPr>
                      <a:r>
                        <a:rPr lang="en" sz="900"/>
                        <a:t>Criterion boundaries </a:t>
                      </a:r>
                      <a:endParaRPr sz="700"/>
                    </a:p>
                    <a:p>
                      <a:pPr marL="0" lvl="0" indent="0" algn="l" rtl="0">
                        <a:spcBef>
                          <a:spcPts val="0"/>
                        </a:spcBef>
                        <a:spcAft>
                          <a:spcPts val="0"/>
                        </a:spcAft>
                        <a:buNone/>
                      </a:pPr>
                      <a:r>
                        <a:rPr lang="en" sz="700"/>
                        <a:t>(score out of /32</a:t>
                      </a:r>
                      <a:r>
                        <a:rPr lang="en" sz="800"/>
                        <a:t>)</a:t>
                      </a:r>
                      <a:endParaRPr sz="8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1-5</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b="1">
                          <a:solidFill>
                            <a:srgbClr val="FF0000"/>
                          </a:solidFill>
                        </a:rPr>
                        <a:t>6-9</a:t>
                      </a:r>
                      <a:endParaRPr sz="900" b="1">
                        <a:solidFill>
                          <a:srgbClr val="FF0000"/>
                        </a:solidFill>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10-14</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 sz="900"/>
                        <a:t>15-18</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19-23</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24-27</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900"/>
                        <a:t>28-32</a:t>
                      </a:r>
                      <a:endParaRPr sz="900"/>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D9DF4664-62E7-9D74-1696-20959779E714}"/>
              </a:ext>
            </a:extLst>
          </p:cNvPr>
          <p:cNvSpPr txBox="1"/>
          <p:nvPr/>
        </p:nvSpPr>
        <p:spPr>
          <a:xfrm>
            <a:off x="3923507" y="4143990"/>
            <a:ext cx="321715" cy="30777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rPr>
              <a:t>*</a:t>
            </a:r>
          </a:p>
        </p:txBody>
      </p:sp>
      <p:sp>
        <p:nvSpPr>
          <p:cNvPr id="7" name="TextBox 6">
            <a:extLst>
              <a:ext uri="{FF2B5EF4-FFF2-40B4-BE49-F238E27FC236}">
                <a16:creationId xmlns:a16="http://schemas.microsoft.com/office/drawing/2014/main" id="{6470CCEB-65A4-C158-FD58-AC42D197EAE5}"/>
              </a:ext>
            </a:extLst>
          </p:cNvPr>
          <p:cNvSpPr txBox="1"/>
          <p:nvPr/>
        </p:nvSpPr>
        <p:spPr>
          <a:xfrm>
            <a:off x="4830444" y="1431423"/>
            <a:ext cx="614042" cy="307777"/>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rPr>
              <a:t>*</a:t>
            </a:r>
            <a:r>
              <a:rPr lang="en-US" sz="1100">
                <a:solidFill>
                  <a:schemeClr val="bg1"/>
                </a:solidFill>
              </a:rPr>
              <a:t>NEW</a:t>
            </a:r>
            <a:endParaRPr 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93"/>
        <p:cNvGrpSpPr/>
        <p:nvPr/>
      </p:nvGrpSpPr>
      <p:grpSpPr>
        <a:xfrm>
          <a:off x="0" y="0"/>
          <a:ext cx="0" cy="0"/>
          <a:chOff x="0" y="0"/>
          <a:chExt cx="0" cy="0"/>
        </a:xfrm>
      </p:grpSpPr>
      <p:sp>
        <p:nvSpPr>
          <p:cNvPr id="194" name="Google Shape;194;p33"/>
          <p:cNvSpPr txBox="1"/>
          <p:nvPr/>
        </p:nvSpPr>
        <p:spPr>
          <a:xfrm>
            <a:off x="-12" y="-6"/>
            <a:ext cx="9256200" cy="1029600"/>
          </a:xfrm>
          <a:prstGeom prst="rect">
            <a:avLst/>
          </a:prstGeom>
          <a:solidFill>
            <a:srgbClr val="073763"/>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p>
        </p:txBody>
      </p:sp>
      <p:sp>
        <p:nvSpPr>
          <p:cNvPr id="195" name="Google Shape;195;p33"/>
          <p:cNvSpPr txBox="1">
            <a:spLocks noGrp="1"/>
          </p:cNvSpPr>
          <p:nvPr>
            <p:ph type="title"/>
          </p:nvPr>
        </p:nvSpPr>
        <p:spPr>
          <a:xfrm>
            <a:off x="66375" y="-121850"/>
            <a:ext cx="4040100" cy="5265300"/>
          </a:xfrm>
          <a:prstGeom prst="rect">
            <a:avLst/>
          </a:prstGeom>
        </p:spPr>
        <p:txBody>
          <a:bodyPr spcFirstLastPara="1" wrap="square" lIns="91425" tIns="91425" rIns="91425" bIns="91425" anchor="t" anchorCtr="0">
            <a:noAutofit/>
          </a:bodyPr>
          <a:lstStyle/>
          <a:p>
            <a:r>
              <a:rPr lang="en" sz="2900">
                <a:solidFill>
                  <a:srgbClr val="FEFEFE"/>
                </a:solidFill>
                <a:latin typeface="Roboto"/>
                <a:ea typeface="Roboto"/>
                <a:cs typeface="Roboto"/>
                <a:sym typeface="Roboto"/>
              </a:rPr>
              <a:t>Grade 8 ROTATION ONLY Report Card</a:t>
            </a:r>
            <a:endParaRPr lang="en-US" sz="2900">
              <a:solidFill>
                <a:srgbClr val="FEFEFE"/>
              </a:solidFill>
              <a:latin typeface="Roboto"/>
              <a:ea typeface="Roboto"/>
              <a:cs typeface="Roboto"/>
              <a:sym typeface="Roboto"/>
            </a:endParaRPr>
          </a:p>
          <a:p>
            <a:pPr marL="0" lvl="0" indent="0" algn="l" rtl="0">
              <a:spcBef>
                <a:spcPts val="0"/>
              </a:spcBef>
              <a:spcAft>
                <a:spcPts val="0"/>
              </a:spcAft>
              <a:buNone/>
            </a:pPr>
            <a:endParaRPr sz="1200">
              <a:solidFill>
                <a:srgbClr val="FEFEFE"/>
              </a:solidFill>
              <a:latin typeface="Roboto"/>
              <a:ea typeface="Roboto"/>
              <a:cs typeface="Roboto"/>
              <a:sym typeface="Roboto"/>
            </a:endParaRPr>
          </a:p>
          <a:p>
            <a:pPr marL="342900" indent="-266700">
              <a:buClr>
                <a:srgbClr val="FEFEFE"/>
              </a:buClr>
              <a:buSzPts val="1600"/>
              <a:buFont typeface="Roboto"/>
              <a:buChar char="❖"/>
            </a:pPr>
            <a:r>
              <a:rPr lang="en-US" sz="1500">
                <a:solidFill>
                  <a:schemeClr val="lt1"/>
                </a:solidFill>
                <a:latin typeface="Roboto"/>
                <a:ea typeface="Roboto"/>
                <a:cs typeface="Roboto"/>
                <a:sym typeface="Roboto"/>
              </a:rPr>
              <a:t>Fine Arts 8* and Design 8* courses are rotations.  Students participate in more than one stream.  Not all criteria will be assessed in each subject for each rotation because of time constraints.</a:t>
            </a:r>
            <a:endParaRPr lang="en-US" sz="1500">
              <a:solidFill>
                <a:schemeClr val="lt1"/>
              </a:solidFill>
              <a:latin typeface="Roboto"/>
              <a:ea typeface="Roboto"/>
              <a:cs typeface="Roboto"/>
            </a:endParaRPr>
          </a:p>
          <a:p>
            <a:pPr marL="342900" lvl="0" indent="0" algn="l" rtl="0">
              <a:spcBef>
                <a:spcPts val="0"/>
              </a:spcBef>
              <a:spcAft>
                <a:spcPts val="0"/>
              </a:spcAft>
              <a:buNone/>
            </a:pPr>
            <a:endParaRPr lang="en-US" sz="1500">
              <a:solidFill>
                <a:schemeClr val="lt1"/>
              </a:solidFill>
              <a:latin typeface="Roboto"/>
              <a:ea typeface="Roboto"/>
              <a:cs typeface="Roboto"/>
            </a:endParaRPr>
          </a:p>
          <a:p>
            <a:pPr marL="342900" indent="-266700">
              <a:buClr>
                <a:srgbClr val="FEFEFE"/>
              </a:buClr>
              <a:buSzPts val="1600"/>
              <a:buFont typeface="Roboto"/>
              <a:buChar char="❖"/>
            </a:pPr>
            <a:r>
              <a:rPr lang="en-US" sz="1500">
                <a:solidFill>
                  <a:schemeClr val="lt1"/>
                </a:solidFill>
                <a:latin typeface="Roboto"/>
                <a:ea typeface="Roboto"/>
                <a:cs typeface="Roboto"/>
                <a:sym typeface="Roboto"/>
              </a:rPr>
              <a:t>Only criteria that have been assessed during the rotation will have an achievement level. </a:t>
            </a:r>
            <a:endParaRPr lang="en-US" sz="1500">
              <a:solidFill>
                <a:schemeClr val="lt1"/>
              </a:solidFill>
              <a:latin typeface="Roboto"/>
              <a:ea typeface="Roboto"/>
              <a:cs typeface="Roboto"/>
            </a:endParaRPr>
          </a:p>
          <a:p>
            <a:pPr marL="342900" lvl="0" indent="0" algn="l" rtl="0">
              <a:spcBef>
                <a:spcPts val="0"/>
              </a:spcBef>
              <a:spcAft>
                <a:spcPts val="0"/>
              </a:spcAft>
              <a:buNone/>
            </a:pPr>
            <a:endParaRPr lang="en-US" sz="1500">
              <a:solidFill>
                <a:schemeClr val="lt1"/>
              </a:solidFill>
              <a:latin typeface="Roboto"/>
              <a:ea typeface="Roboto"/>
              <a:cs typeface="Roboto"/>
            </a:endParaRPr>
          </a:p>
          <a:p>
            <a:pPr marL="342900" indent="-266700">
              <a:buClr>
                <a:srgbClr val="FEFEFE"/>
              </a:buClr>
              <a:buSzPts val="1600"/>
              <a:buFont typeface="Roboto"/>
              <a:buChar char="❖"/>
            </a:pPr>
            <a:r>
              <a:rPr lang="en-US" sz="1500" b="1" i="1">
                <a:solidFill>
                  <a:schemeClr val="lt1"/>
                </a:solidFill>
                <a:latin typeface="Roboto"/>
                <a:ea typeface="Roboto"/>
                <a:cs typeface="Roboto"/>
                <a:sym typeface="Roboto"/>
              </a:rPr>
              <a:t>This example report card indicates the student is developing and has a partial understanding of content and curricular competencies. </a:t>
            </a:r>
            <a:br>
              <a:rPr lang="en" sz="1400" b="1" i="1">
                <a:solidFill>
                  <a:schemeClr val="lt1"/>
                </a:solidFill>
                <a:ea typeface="Roboto"/>
                <a:cs typeface="Roboto"/>
              </a:rPr>
            </a:br>
            <a:br>
              <a:rPr lang="en" sz="1600" b="1" i="1">
                <a:latin typeface="Roboto"/>
                <a:ea typeface="Roboto"/>
                <a:cs typeface="Roboto"/>
              </a:rPr>
            </a:br>
            <a:endParaRPr sz="200">
              <a:solidFill>
                <a:schemeClr val="lt1"/>
              </a:solidFill>
              <a:latin typeface="Roboto"/>
              <a:ea typeface="Roboto"/>
              <a:cs typeface="Roboto"/>
              <a:sym typeface="Roboto"/>
            </a:endParaRPr>
          </a:p>
          <a:p>
            <a:pPr marL="342900" lvl="0" indent="0" algn="l" rtl="0">
              <a:spcBef>
                <a:spcPts val="0"/>
              </a:spcBef>
              <a:spcAft>
                <a:spcPts val="0"/>
              </a:spcAft>
              <a:buNone/>
            </a:pPr>
            <a:r>
              <a:rPr lang="en" sz="1500">
                <a:solidFill>
                  <a:schemeClr val="lt1"/>
                </a:solidFill>
                <a:latin typeface="Roboto"/>
                <a:ea typeface="Roboto"/>
                <a:cs typeface="Roboto"/>
                <a:sym typeface="Roboto"/>
              </a:rPr>
              <a:t>*</a:t>
            </a:r>
            <a:r>
              <a:rPr lang="en" sz="1000">
                <a:solidFill>
                  <a:schemeClr val="lt1"/>
                </a:solidFill>
                <a:latin typeface="Roboto"/>
                <a:ea typeface="Roboto"/>
                <a:cs typeface="Roboto"/>
                <a:sym typeface="Roboto"/>
              </a:rPr>
              <a:t>Career Education 8, Design and Technology 8, Textiles and Food studies 8, Digital coding and Media 8, Career education 8, Drama 8, Visual Arts 8,   Music 8 Guitar</a:t>
            </a:r>
            <a:endParaRPr sz="1000">
              <a:solidFill>
                <a:schemeClr val="lt1"/>
              </a:solidFill>
              <a:latin typeface="Roboto"/>
              <a:ea typeface="Roboto"/>
              <a:cs typeface="Roboto"/>
              <a:sym typeface="Roboto"/>
            </a:endParaRPr>
          </a:p>
          <a:p>
            <a:pPr marL="34290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800">
              <a:solidFill>
                <a:srgbClr val="FEFEFE"/>
              </a:solidFill>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endParaRPr sz="1800">
              <a:latin typeface="Century Schoolbook"/>
              <a:ea typeface="Century Schoolbook"/>
              <a:cs typeface="Century Schoolbook"/>
              <a:sym typeface="Century Schoolbook"/>
            </a:endParaRPr>
          </a:p>
        </p:txBody>
      </p:sp>
      <p:sp>
        <p:nvSpPr>
          <p:cNvPr id="196" name="Google Shape;196;p33"/>
          <p:cNvSpPr txBox="1"/>
          <p:nvPr/>
        </p:nvSpPr>
        <p:spPr>
          <a:xfrm>
            <a:off x="6596625" y="1023975"/>
            <a:ext cx="2343000" cy="12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97" name="Google Shape;197;p33"/>
          <p:cNvGraphicFramePr/>
          <p:nvPr/>
        </p:nvGraphicFramePr>
        <p:xfrm>
          <a:off x="4175938" y="231655"/>
          <a:ext cx="4968050" cy="4683290"/>
        </p:xfrm>
        <a:graphic>
          <a:graphicData uri="http://schemas.openxmlformats.org/drawingml/2006/table">
            <a:tbl>
              <a:tblPr bandRow="1">
                <a:noFill/>
                <a:tableStyleId>{C4CF793E-77B3-4AB3-BDAB-960BD6998D38}</a:tableStyleId>
              </a:tblPr>
              <a:tblGrid>
                <a:gridCol w="3066250">
                  <a:extLst>
                    <a:ext uri="{9D8B030D-6E8A-4147-A177-3AD203B41FA5}">
                      <a16:colId xmlns:a16="http://schemas.microsoft.com/office/drawing/2014/main" val="20000"/>
                    </a:ext>
                  </a:extLst>
                </a:gridCol>
                <a:gridCol w="513050">
                  <a:extLst>
                    <a:ext uri="{9D8B030D-6E8A-4147-A177-3AD203B41FA5}">
                      <a16:colId xmlns:a16="http://schemas.microsoft.com/office/drawing/2014/main" val="20001"/>
                    </a:ext>
                  </a:extLst>
                </a:gridCol>
                <a:gridCol w="1388750">
                  <a:extLst>
                    <a:ext uri="{9D8B030D-6E8A-4147-A177-3AD203B41FA5}">
                      <a16:colId xmlns:a16="http://schemas.microsoft.com/office/drawing/2014/main" val="20002"/>
                    </a:ext>
                  </a:extLst>
                </a:gridCol>
              </a:tblGrid>
              <a:tr h="170725">
                <a:tc>
                  <a:txBody>
                    <a:bodyPr/>
                    <a:lstStyle/>
                    <a:p>
                      <a:pPr marL="0" lvl="0" indent="0" algn="l" rtl="0">
                        <a:spcBef>
                          <a:spcPts val="0"/>
                        </a:spcBef>
                        <a:spcAft>
                          <a:spcPts val="0"/>
                        </a:spcAft>
                        <a:buNone/>
                      </a:pPr>
                      <a:r>
                        <a:rPr lang="en" sz="1100">
                          <a:latin typeface="Calibri"/>
                          <a:ea typeface="Calibri"/>
                          <a:cs typeface="Calibri"/>
                          <a:sym typeface="Calibri"/>
                        </a:rPr>
                        <a:t>MYP - Design Wood and Metal Work</a:t>
                      </a:r>
                      <a:endParaRPr sz="11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r>
                        <a:rPr lang="en" sz="800">
                          <a:latin typeface="Calibri"/>
                          <a:ea typeface="Calibri"/>
                          <a:cs typeface="Calibri"/>
                          <a:sym typeface="Calibri"/>
                        </a:rPr>
                        <a:t>Absent</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127475">
                <a:tc>
                  <a:txBody>
                    <a:bodyPr/>
                    <a:lstStyle/>
                    <a:p>
                      <a:pPr marL="0" lvl="0" indent="0" algn="l" rtl="0">
                        <a:spcBef>
                          <a:spcPts val="0"/>
                        </a:spcBef>
                        <a:spcAft>
                          <a:spcPts val="0"/>
                        </a:spcAft>
                        <a:buNone/>
                      </a:pPr>
                      <a:r>
                        <a:rPr lang="en" sz="800">
                          <a:latin typeface="Calibri"/>
                          <a:ea typeface="Calibri"/>
                          <a:cs typeface="Calibri"/>
                          <a:sym typeface="Calibri"/>
                        </a:rPr>
                        <a:t>Teacher:</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r>
                        <a:rPr lang="en" sz="800">
                          <a:latin typeface="Calibri"/>
                          <a:ea typeface="Calibri"/>
                          <a:cs typeface="Calibri"/>
                          <a:sym typeface="Calibri"/>
                        </a:rPr>
                        <a:t>Late</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127475">
                <a:tc gridSpan="3">
                  <a:txBody>
                    <a:bodyPr/>
                    <a:lstStyle/>
                    <a:p>
                      <a:pPr marL="0" lvl="0" indent="0" algn="l" rtl="0">
                        <a:spcBef>
                          <a:spcPts val="0"/>
                        </a:spcBef>
                        <a:spcAft>
                          <a:spcPts val="0"/>
                        </a:spcAft>
                        <a:buNone/>
                      </a:pPr>
                      <a:r>
                        <a:rPr lang="en" sz="800">
                          <a:latin typeface="Calibri"/>
                          <a:ea typeface="Calibri"/>
                          <a:cs typeface="Calibri"/>
                          <a:sym typeface="Calibri"/>
                        </a:rPr>
                        <a:t>Criterion</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12475">
                <a:tc>
                  <a:txBody>
                    <a:bodyPr/>
                    <a:lstStyle/>
                    <a:p>
                      <a:pPr marL="0" lvl="0" indent="0" algn="l" rtl="0">
                        <a:spcBef>
                          <a:spcPts val="0"/>
                        </a:spcBef>
                        <a:spcAft>
                          <a:spcPts val="0"/>
                        </a:spcAft>
                        <a:buNone/>
                      </a:pPr>
                      <a:r>
                        <a:rPr lang="en" sz="1400" b="1">
                          <a:latin typeface="Calibri"/>
                          <a:ea typeface="Calibri"/>
                          <a:cs typeface="Calibri"/>
                          <a:sym typeface="Calibri"/>
                        </a:rPr>
                        <a:t>A : </a:t>
                      </a:r>
                      <a:r>
                        <a:rPr lang="en" b="1">
                          <a:latin typeface="Calibri"/>
                          <a:ea typeface="Calibri"/>
                          <a:cs typeface="Calibri"/>
                          <a:sym typeface="Calibri"/>
                        </a:rPr>
                        <a:t>Inquiring and analysing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gridSpan="2">
                  <a:txBody>
                    <a:bodyPr/>
                    <a:lstStyle/>
                    <a:p>
                      <a:pPr marL="0" lvl="0" indent="0" algn="l" rtl="0">
                        <a:spcBef>
                          <a:spcPts val="0"/>
                        </a:spcBef>
                        <a:spcAft>
                          <a:spcPts val="0"/>
                        </a:spcAft>
                        <a:buNone/>
                      </a:pP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hMerge="1">
                  <a:txBody>
                    <a:bodyPr/>
                    <a:lstStyle/>
                    <a:p>
                      <a:endParaRPr lang="en-US"/>
                    </a:p>
                  </a:txBody>
                  <a:tcPr/>
                </a:tc>
                <a:extLst>
                  <a:ext uri="{0D108BD9-81ED-4DB2-BD59-A6C34878D82A}">
                    <a16:rowId xmlns:a16="http://schemas.microsoft.com/office/drawing/2014/main" val="10003"/>
                  </a:ext>
                </a:extLst>
              </a:tr>
              <a:tr h="537025">
                <a:tc gridSpan="3">
                  <a:txBody>
                    <a:bodyPr/>
                    <a:lstStyle/>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12475">
                <a:tc>
                  <a:txBody>
                    <a:bodyPr/>
                    <a:lstStyle/>
                    <a:p>
                      <a:pPr marL="0" lvl="0" indent="0" algn="l" rtl="0">
                        <a:spcBef>
                          <a:spcPts val="0"/>
                        </a:spcBef>
                        <a:spcAft>
                          <a:spcPts val="0"/>
                        </a:spcAft>
                        <a:buNone/>
                      </a:pPr>
                      <a:r>
                        <a:rPr lang="en" sz="1400" b="1">
                          <a:latin typeface="Calibri"/>
                          <a:ea typeface="Calibri"/>
                          <a:cs typeface="Calibri"/>
                          <a:sym typeface="Calibri"/>
                        </a:rPr>
                        <a:t>B:  </a:t>
                      </a:r>
                      <a:r>
                        <a:rPr lang="en" b="1">
                          <a:latin typeface="Calibri"/>
                          <a:ea typeface="Calibri"/>
                          <a:cs typeface="Calibri"/>
                          <a:sym typeface="Calibri"/>
                        </a:rPr>
                        <a:t>Developing Ideas</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gridSpan="2">
                  <a:txBody>
                    <a:bodyPr/>
                    <a:lstStyle/>
                    <a:p>
                      <a:pPr marL="0" lvl="0" indent="0" algn="l" rtl="0">
                        <a:spcBef>
                          <a:spcPts val="0"/>
                        </a:spcBef>
                        <a:spcAft>
                          <a:spcPts val="0"/>
                        </a:spcAft>
                        <a:buNone/>
                      </a:pP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hMerge="1">
                  <a:txBody>
                    <a:bodyPr/>
                    <a:lstStyle/>
                    <a:p>
                      <a:endParaRPr lang="en-US"/>
                    </a:p>
                  </a:txBody>
                  <a:tcPr/>
                </a:tc>
                <a:extLst>
                  <a:ext uri="{0D108BD9-81ED-4DB2-BD59-A6C34878D82A}">
                    <a16:rowId xmlns:a16="http://schemas.microsoft.com/office/drawing/2014/main" val="10005"/>
                  </a:ext>
                </a:extLst>
              </a:tr>
              <a:tr h="514500">
                <a:tc gridSpan="3">
                  <a:txBody>
                    <a:bodyPr/>
                    <a:lstStyle/>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8675">
                <a:tc>
                  <a:txBody>
                    <a:bodyPr/>
                    <a:lstStyle/>
                    <a:p>
                      <a:pPr marL="0" lvl="0" indent="0" algn="l" rtl="0">
                        <a:spcBef>
                          <a:spcPts val="0"/>
                        </a:spcBef>
                        <a:spcAft>
                          <a:spcPts val="0"/>
                        </a:spcAft>
                        <a:buNone/>
                      </a:pPr>
                      <a:r>
                        <a:rPr lang="en" sz="1400" b="1">
                          <a:latin typeface="Calibri"/>
                          <a:ea typeface="Calibri"/>
                          <a:cs typeface="Calibri"/>
                          <a:sym typeface="Calibri"/>
                        </a:rPr>
                        <a:t>C:  C</a:t>
                      </a:r>
                      <a:r>
                        <a:rPr lang="en" b="1">
                          <a:latin typeface="Calibri"/>
                          <a:ea typeface="Calibri"/>
                          <a:cs typeface="Calibri"/>
                          <a:sym typeface="Calibri"/>
                        </a:rPr>
                        <a:t>reating the solution</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gridSpan="2">
                  <a:txBody>
                    <a:bodyPr/>
                    <a:lstStyle/>
                    <a:p>
                      <a:pPr marL="0" lvl="0" indent="0" algn="ctr" rtl="0">
                        <a:spcBef>
                          <a:spcPts val="0"/>
                        </a:spcBef>
                        <a:spcAft>
                          <a:spcPts val="0"/>
                        </a:spcAft>
                        <a:buNone/>
                      </a:pPr>
                      <a:r>
                        <a:rPr lang="en" sz="1400" b="1">
                          <a:latin typeface="Calibri"/>
                          <a:ea typeface="Calibri"/>
                          <a:cs typeface="Calibri"/>
                          <a:sym typeface="Calibri"/>
                        </a:rPr>
                        <a:t>3</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hMerge="1">
                  <a:txBody>
                    <a:bodyPr/>
                    <a:lstStyle/>
                    <a:p>
                      <a:endParaRPr lang="en-US"/>
                    </a:p>
                  </a:txBody>
                  <a:tcPr/>
                </a:tc>
                <a:extLst>
                  <a:ext uri="{0D108BD9-81ED-4DB2-BD59-A6C34878D82A}">
                    <a16:rowId xmlns:a16="http://schemas.microsoft.com/office/drawing/2014/main" val="10007"/>
                  </a:ext>
                </a:extLst>
              </a:tr>
              <a:tr h="1024400">
                <a:tc gridSpan="3">
                  <a:txBody>
                    <a:bodyPr/>
                    <a:lstStyle/>
                    <a:p>
                      <a:pPr marL="0" lvl="0" indent="0" algn="l" rtl="0">
                        <a:spcBef>
                          <a:spcPts val="0"/>
                        </a:spcBef>
                        <a:spcAft>
                          <a:spcPts val="0"/>
                        </a:spcAft>
                        <a:buNone/>
                      </a:pPr>
                      <a:r>
                        <a:rPr lang="en" sz="1100">
                          <a:latin typeface="Calibri"/>
                          <a:ea typeface="Calibri"/>
                          <a:cs typeface="Calibri"/>
                          <a:sym typeface="Calibri"/>
                        </a:rPr>
                        <a:t>i.</a:t>
                      </a:r>
                      <a:r>
                        <a:rPr lang="en" sz="1000">
                          <a:latin typeface="Calibri"/>
                          <a:ea typeface="Calibri"/>
                          <a:cs typeface="Calibri"/>
                          <a:sym typeface="Calibri"/>
                        </a:rPr>
                        <a:t> Outlines each step in a plan that contains some details, resulting in peers having difficulty following the plan to create a solution</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ii. Demonstrates satisfactory technical skills when making the solution</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Iii. creates the solution, which partially functions and is adequately presented</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Iv. outlines changes made to the chosen design </a:t>
                      </a:r>
                      <a:endParaRPr sz="1000">
                        <a:latin typeface="Calibri"/>
                        <a:ea typeface="Calibri"/>
                        <a:cs typeface="Calibri"/>
                        <a:sym typeface="Calibri"/>
                      </a:endParaRPr>
                    </a:p>
                    <a:p>
                      <a:pPr marL="0" lvl="0" indent="0" algn="l" rtl="0">
                        <a:spcBef>
                          <a:spcPts val="0"/>
                        </a:spcBef>
                        <a:spcAft>
                          <a:spcPts val="0"/>
                        </a:spcAft>
                        <a:buNone/>
                      </a:pPr>
                      <a:r>
                        <a:rPr lang="en" sz="1000">
                          <a:latin typeface="Calibri"/>
                          <a:ea typeface="Calibri"/>
                          <a:cs typeface="Calibri"/>
                          <a:sym typeface="Calibri"/>
                        </a:rPr>
                        <a:t>iii. creates an adequate reference list and sometimes cites sources.</a:t>
                      </a:r>
                      <a:endParaRPr sz="10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2475">
                <a:tc>
                  <a:txBody>
                    <a:bodyPr/>
                    <a:lstStyle/>
                    <a:p>
                      <a:pPr marL="0" lvl="0" indent="0" algn="l" rtl="0">
                        <a:spcBef>
                          <a:spcPts val="0"/>
                        </a:spcBef>
                        <a:spcAft>
                          <a:spcPts val="0"/>
                        </a:spcAft>
                        <a:buNone/>
                      </a:pPr>
                      <a:r>
                        <a:rPr lang="en" sz="1400" b="1">
                          <a:latin typeface="Calibri"/>
                          <a:ea typeface="Calibri"/>
                          <a:cs typeface="Calibri"/>
                          <a:sym typeface="Calibri"/>
                        </a:rPr>
                        <a:t>D: </a:t>
                      </a:r>
                      <a:r>
                        <a:rPr lang="en" b="1">
                          <a:latin typeface="Calibri"/>
                          <a:ea typeface="Calibri"/>
                          <a:cs typeface="Calibri"/>
                          <a:sym typeface="Calibri"/>
                        </a:rPr>
                        <a:t>Evaluating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gridSpan="2">
                  <a:txBody>
                    <a:bodyPr/>
                    <a:lstStyle/>
                    <a:p>
                      <a:pPr marL="0" lvl="0" indent="0" algn="l" rtl="0">
                        <a:spcBef>
                          <a:spcPts val="0"/>
                        </a:spcBef>
                        <a:spcAft>
                          <a:spcPts val="0"/>
                        </a:spcAft>
                        <a:buNone/>
                      </a:pP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solidFill>
                      <a:schemeClr val="lt1"/>
                    </a:solidFill>
                  </a:tcPr>
                </a:tc>
                <a:tc hMerge="1">
                  <a:txBody>
                    <a:bodyPr/>
                    <a:lstStyle/>
                    <a:p>
                      <a:endParaRPr lang="en-US"/>
                    </a:p>
                  </a:txBody>
                  <a:tcPr/>
                </a:tc>
                <a:extLst>
                  <a:ext uri="{0D108BD9-81ED-4DB2-BD59-A6C34878D82A}">
                    <a16:rowId xmlns:a16="http://schemas.microsoft.com/office/drawing/2014/main" val="10009"/>
                  </a:ext>
                </a:extLst>
              </a:tr>
              <a:tr h="461275">
                <a:tc gridSpan="3">
                  <a:txBody>
                    <a:bodyPr/>
                    <a:lstStyle/>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29600">
                <a:tc>
                  <a:txBody>
                    <a:bodyPr/>
                    <a:lstStyle/>
                    <a:p>
                      <a:pPr marL="0" lvl="0" indent="0" algn="l" rtl="0">
                        <a:spcBef>
                          <a:spcPts val="0"/>
                        </a:spcBef>
                        <a:spcAft>
                          <a:spcPts val="0"/>
                        </a:spcAft>
                        <a:buNone/>
                      </a:pPr>
                      <a:r>
                        <a:rPr lang="en" sz="800" b="1">
                          <a:latin typeface="Calibri"/>
                          <a:ea typeface="Calibri"/>
                          <a:cs typeface="Calibri"/>
                          <a:sym typeface="Calibri"/>
                        </a:rPr>
                        <a:t>                                                                           Overall Level of Achievement</a:t>
                      </a:r>
                      <a:endParaRPr sz="8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gridSpan="2">
                  <a:txBody>
                    <a:bodyPr/>
                    <a:lstStyle/>
                    <a:p>
                      <a:pPr marL="0" lvl="0" indent="0" algn="l" rtl="0">
                        <a:spcBef>
                          <a:spcPts val="0"/>
                        </a:spcBef>
                        <a:spcAft>
                          <a:spcPts val="0"/>
                        </a:spcAft>
                        <a:buNone/>
                      </a:pPr>
                      <a:r>
                        <a:rPr lang="en" sz="800" b="1">
                          <a:latin typeface="Calibri"/>
                          <a:ea typeface="Calibri"/>
                          <a:cs typeface="Calibri"/>
                          <a:sym typeface="Calibri"/>
                        </a:rPr>
                        <a:t>                             </a:t>
                      </a:r>
                      <a:r>
                        <a:rPr lang="en" sz="1200" b="1">
                          <a:latin typeface="Calibri"/>
                          <a:ea typeface="Calibri"/>
                          <a:cs typeface="Calibri"/>
                          <a:sym typeface="Calibri"/>
                        </a:rPr>
                        <a:t>   </a:t>
                      </a:r>
                      <a:endParaRPr sz="12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11"/>
                  </a:ext>
                </a:extLst>
              </a:tr>
              <a:tr h="637375">
                <a:tc gridSpan="3">
                  <a:txBody>
                    <a:bodyPr/>
                    <a:lstStyle/>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r>
                        <a:rPr lang="en" sz="800">
                          <a:latin typeface="Calibri"/>
                          <a:ea typeface="Calibri"/>
                          <a:cs typeface="Calibri"/>
                          <a:sym typeface="Calibri"/>
                        </a:rPr>
                        <a:t>Teacher comments can go here...</a:t>
                      </a: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78"/>
        <p:cNvGrpSpPr/>
        <p:nvPr/>
      </p:nvGrpSpPr>
      <p:grpSpPr>
        <a:xfrm>
          <a:off x="0" y="0"/>
          <a:ext cx="0" cy="0"/>
          <a:chOff x="0" y="0"/>
          <a:chExt cx="0" cy="0"/>
        </a:xfrm>
      </p:grpSpPr>
      <p:sp>
        <p:nvSpPr>
          <p:cNvPr id="179" name="Google Shape;179;p32"/>
          <p:cNvSpPr txBox="1"/>
          <p:nvPr/>
        </p:nvSpPr>
        <p:spPr>
          <a:xfrm>
            <a:off x="0" y="0"/>
            <a:ext cx="9144000" cy="1207200"/>
          </a:xfrm>
          <a:prstGeom prst="rect">
            <a:avLst/>
          </a:prstGeom>
          <a:solidFill>
            <a:srgbClr val="07376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32"/>
          <p:cNvSpPr txBox="1">
            <a:spLocks noGrp="1"/>
          </p:cNvSpPr>
          <p:nvPr>
            <p:ph type="title"/>
          </p:nvPr>
        </p:nvSpPr>
        <p:spPr>
          <a:xfrm>
            <a:off x="5383747" y="-186588"/>
            <a:ext cx="445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sz="3600">
                <a:solidFill>
                  <a:srgbClr val="FFFFFF"/>
                </a:solidFill>
                <a:latin typeface="Roboto"/>
                <a:ea typeface="Roboto"/>
                <a:cs typeface="Roboto"/>
                <a:sym typeface="Roboto"/>
              </a:rPr>
              <a:t>Grade 10 ONLY</a:t>
            </a:r>
            <a:endParaRPr sz="3600">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t> </a:t>
            </a:r>
            <a:endParaRPr/>
          </a:p>
        </p:txBody>
      </p:sp>
      <p:sp>
        <p:nvSpPr>
          <p:cNvPr id="181" name="Google Shape;18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82" name="Google Shape;182;p32"/>
          <p:cNvSpPr txBox="1"/>
          <p:nvPr/>
        </p:nvSpPr>
        <p:spPr>
          <a:xfrm>
            <a:off x="5807000" y="1207200"/>
            <a:ext cx="3261900" cy="2402100"/>
          </a:xfrm>
          <a:prstGeom prst="rect">
            <a:avLst/>
          </a:prstGeom>
          <a:noFill/>
          <a:ln>
            <a:noFill/>
          </a:ln>
        </p:spPr>
        <p:txBody>
          <a:bodyPr spcFirstLastPara="1" wrap="square" lIns="91425" tIns="91425" rIns="91425" bIns="91425" anchor="t" anchorCtr="0">
            <a:noAutofit/>
          </a:bodyPr>
          <a:lstStyle/>
          <a:p>
            <a:r>
              <a:rPr lang="en-US" sz="1800" b="0" i="0" u="none" strike="noStrike">
                <a:solidFill>
                  <a:srgbClr val="FFFFFF"/>
                </a:solidFill>
                <a:effectLst/>
                <a:latin typeface="Roboto"/>
              </a:rPr>
              <a:t>To receive graduation credit for a Grade 10 course, a student needs </a:t>
            </a:r>
            <a:r>
              <a:rPr lang="en-US" sz="1800">
                <a:solidFill>
                  <a:srgbClr val="FFFFFF"/>
                </a:solidFill>
                <a:latin typeface="Roboto"/>
              </a:rPr>
              <a:t>to have a </a:t>
            </a:r>
            <a:r>
              <a:rPr lang="en-US" sz="1800" b="1" i="1" u="none" strike="noStrike">
                <a:solidFill>
                  <a:srgbClr val="FFFFFF"/>
                </a:solidFill>
                <a:effectLst/>
                <a:latin typeface="Roboto"/>
              </a:rPr>
              <a:t>total score</a:t>
            </a:r>
            <a:r>
              <a:rPr lang="en-US" sz="1800" b="1" i="1">
                <a:solidFill>
                  <a:srgbClr val="FFFFFF"/>
                </a:solidFill>
                <a:latin typeface="Roboto"/>
              </a:rPr>
              <a:t> of 8 (add the 4 Criteria scores together).</a:t>
            </a:r>
            <a:r>
              <a:rPr lang="en-US" sz="1800" b="1" i="1" u="none" strike="noStrike">
                <a:solidFill>
                  <a:srgbClr val="FFFFFF"/>
                </a:solidFill>
                <a:effectLst/>
                <a:latin typeface="Roboto"/>
              </a:rPr>
              <a:t> </a:t>
            </a:r>
            <a:endParaRPr lang="en-US" sz="2400" b="0">
              <a:effectLst/>
              <a:latin typeface="Roboto"/>
            </a:endParaRPr>
          </a:p>
          <a:p>
            <a:br>
              <a:rPr lang="en-US" sz="2400" b="0">
                <a:effectLst/>
              </a:rPr>
            </a:br>
            <a:endParaRPr sz="1800">
              <a:solidFill>
                <a:schemeClr val="lt1"/>
              </a:solidFill>
              <a:latin typeface="Roboto"/>
              <a:ea typeface="Roboto"/>
              <a:cs typeface="Roboto"/>
              <a:sym typeface="Roboto"/>
            </a:endParaRPr>
          </a:p>
          <a:p>
            <a:pPr marL="0" lvl="0" indent="0" algn="l" rtl="0">
              <a:spcBef>
                <a:spcPts val="0"/>
              </a:spcBef>
              <a:spcAft>
                <a:spcPts val="0"/>
              </a:spcAft>
              <a:buNone/>
            </a:pPr>
            <a:endParaRPr sz="1800">
              <a:solidFill>
                <a:srgbClr val="FFFFFF"/>
              </a:solidFill>
            </a:endParaRPr>
          </a:p>
        </p:txBody>
      </p:sp>
      <p:graphicFrame>
        <p:nvGraphicFramePr>
          <p:cNvPr id="183" name="Google Shape;183;p32"/>
          <p:cNvGraphicFramePr/>
          <p:nvPr>
            <p:extLst>
              <p:ext uri="{D42A27DB-BD31-4B8C-83A1-F6EECF244321}">
                <p14:modId xmlns:p14="http://schemas.microsoft.com/office/powerpoint/2010/main" val="1522670410"/>
              </p:ext>
            </p:extLst>
          </p:nvPr>
        </p:nvGraphicFramePr>
        <p:xfrm>
          <a:off x="109666" y="113176"/>
          <a:ext cx="4733069" cy="4917148"/>
        </p:xfrm>
        <a:graphic>
          <a:graphicData uri="http://schemas.openxmlformats.org/drawingml/2006/table">
            <a:tbl>
              <a:tblPr>
                <a:noFill/>
                <a:tableStyleId>{3474C1D7-BE48-42B9-8498-DE0DC68B29A4}</a:tableStyleId>
              </a:tblPr>
              <a:tblGrid>
                <a:gridCol w="3726144">
                  <a:extLst>
                    <a:ext uri="{9D8B030D-6E8A-4147-A177-3AD203B41FA5}">
                      <a16:colId xmlns:a16="http://schemas.microsoft.com/office/drawing/2014/main" val="20000"/>
                    </a:ext>
                  </a:extLst>
                </a:gridCol>
                <a:gridCol w="1006925">
                  <a:extLst>
                    <a:ext uri="{9D8B030D-6E8A-4147-A177-3AD203B41FA5}">
                      <a16:colId xmlns:a16="http://schemas.microsoft.com/office/drawing/2014/main" val="20001"/>
                    </a:ext>
                  </a:extLst>
                </a:gridCol>
              </a:tblGrid>
              <a:tr h="193275">
                <a:tc>
                  <a:txBody>
                    <a:bodyPr/>
                    <a:lstStyle/>
                    <a:p>
                      <a:pPr marL="0" lvl="0" indent="0" algn="l" rtl="0">
                        <a:spcBef>
                          <a:spcPts val="0"/>
                        </a:spcBef>
                        <a:spcAft>
                          <a:spcPts val="0"/>
                        </a:spcAft>
                        <a:buNone/>
                      </a:pPr>
                      <a:r>
                        <a:rPr lang="en" sz="1100">
                          <a:latin typeface="Calibri"/>
                          <a:ea typeface="Calibri"/>
                          <a:cs typeface="Calibri"/>
                          <a:sym typeface="Calibri"/>
                        </a:rPr>
                        <a:t>MYP – Individuals &amp; Societies</a:t>
                      </a:r>
                      <a:endParaRPr sz="11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r>
                        <a:rPr lang="en" sz="800">
                          <a:latin typeface="Calibri"/>
                          <a:ea typeface="Calibri"/>
                          <a:cs typeface="Calibri"/>
                          <a:sym typeface="Calibri"/>
                        </a:rPr>
                        <a:t>Absent</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241550">
                <a:tc>
                  <a:txBody>
                    <a:bodyPr/>
                    <a:lstStyle/>
                    <a:p>
                      <a:pPr marL="0" lvl="0" indent="0" algn="l" rtl="0">
                        <a:spcBef>
                          <a:spcPts val="0"/>
                        </a:spcBef>
                        <a:spcAft>
                          <a:spcPts val="0"/>
                        </a:spcAft>
                        <a:buNone/>
                      </a:pPr>
                      <a:r>
                        <a:rPr lang="en" sz="800">
                          <a:latin typeface="Calibri"/>
                          <a:ea typeface="Calibri"/>
                          <a:cs typeface="Calibri"/>
                          <a:sym typeface="Calibri"/>
                        </a:rPr>
                        <a:t>Teacher: </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lvl="0" indent="0" algn="l" rtl="0">
                        <a:spcBef>
                          <a:spcPts val="0"/>
                        </a:spcBef>
                        <a:spcAft>
                          <a:spcPts val="0"/>
                        </a:spcAft>
                        <a:buNone/>
                      </a:pPr>
                      <a:r>
                        <a:rPr lang="en" sz="800">
                          <a:latin typeface="Calibri"/>
                          <a:ea typeface="Calibri"/>
                          <a:cs typeface="Calibri"/>
                          <a:sym typeface="Calibri"/>
                        </a:rPr>
                        <a:t>Late</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211175">
                <a:tc gridSpan="2">
                  <a:txBody>
                    <a:bodyPr/>
                    <a:lstStyle/>
                    <a:p>
                      <a:pPr marL="0" lvl="0" indent="0" algn="l" rtl="0">
                        <a:spcBef>
                          <a:spcPts val="0"/>
                        </a:spcBef>
                        <a:spcAft>
                          <a:spcPts val="0"/>
                        </a:spcAft>
                        <a:buNone/>
                      </a:pPr>
                      <a:r>
                        <a:rPr lang="en" sz="800">
                          <a:latin typeface="Calibri"/>
                          <a:ea typeface="Calibri"/>
                          <a:cs typeface="Calibri"/>
                          <a:sym typeface="Calibri"/>
                        </a:rPr>
                        <a:t>Criterion</a:t>
                      </a: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hMerge="1">
                  <a:txBody>
                    <a:bodyPr/>
                    <a:lstStyle/>
                    <a:p>
                      <a:endParaRPr lang="en-US"/>
                    </a:p>
                  </a:txBody>
                  <a:tcPr/>
                </a:tc>
                <a:extLst>
                  <a:ext uri="{0D108BD9-81ED-4DB2-BD59-A6C34878D82A}">
                    <a16:rowId xmlns:a16="http://schemas.microsoft.com/office/drawing/2014/main" val="10002"/>
                  </a:ext>
                </a:extLst>
              </a:tr>
              <a:tr h="228475">
                <a:tc>
                  <a:txBody>
                    <a:bodyPr/>
                    <a:lstStyle/>
                    <a:p>
                      <a:pPr marL="0" lvl="0" indent="0" algn="l" rtl="0">
                        <a:spcBef>
                          <a:spcPts val="0"/>
                        </a:spcBef>
                        <a:spcAft>
                          <a:spcPts val="0"/>
                        </a:spcAft>
                        <a:buNone/>
                      </a:pPr>
                      <a:r>
                        <a:rPr lang="en" sz="1400" b="1">
                          <a:latin typeface="Calibri"/>
                          <a:ea typeface="Calibri"/>
                          <a:cs typeface="Calibri"/>
                          <a:sym typeface="Calibri"/>
                        </a:rPr>
                        <a:t>A:  Knowing &amp; understanding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2</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9725">
                <a:tc gridSpan="2">
                  <a:txBody>
                    <a:bodyPr/>
                    <a:lstStyle/>
                    <a:p>
                      <a:pPr marL="0" lvl="0" indent="0" algn="l" rtl="0">
                        <a:spcBef>
                          <a:spcPts val="0"/>
                        </a:spcBef>
                        <a:spcAft>
                          <a:spcPts val="0"/>
                        </a:spcAft>
                        <a:buClr>
                          <a:schemeClr val="dk1"/>
                        </a:buClr>
                        <a:buSzPts val="1100"/>
                        <a:buFont typeface="Arial"/>
                        <a:buNone/>
                      </a:pPr>
                      <a:r>
                        <a:rPr lang="en-US" sz="900" err="1">
                          <a:solidFill>
                            <a:schemeClr val="dk1"/>
                          </a:solidFill>
                          <a:latin typeface="Calibri"/>
                          <a:ea typeface="Calibri"/>
                          <a:cs typeface="Calibri"/>
                          <a:sym typeface="Calibri"/>
                        </a:rPr>
                        <a:t>i</a:t>
                      </a:r>
                      <a:r>
                        <a:rPr lang="en-US" sz="900">
                          <a:solidFill>
                            <a:schemeClr val="dk1"/>
                          </a:solidFill>
                          <a:latin typeface="Calibri"/>
                          <a:ea typeface="Calibri"/>
                          <a:cs typeface="Calibri"/>
                          <a:sym typeface="Calibri"/>
                        </a:rPr>
                        <a:t>.   Uses limited relevant terminology</a:t>
                      </a:r>
                    </a:p>
                    <a:p>
                      <a:pPr marL="285750" lvl="0" indent="-285750" algn="l" rtl="0">
                        <a:spcBef>
                          <a:spcPts val="0"/>
                        </a:spcBef>
                        <a:spcAft>
                          <a:spcPts val="0"/>
                        </a:spcAft>
                        <a:buClr>
                          <a:schemeClr val="dk1"/>
                        </a:buClr>
                        <a:buSzPts val="1100"/>
                        <a:buFont typeface="Arial"/>
                        <a:buAutoNum type="romanLcPeriod" startAt="2"/>
                      </a:pPr>
                      <a:r>
                        <a:rPr lang="en-US" sz="900">
                          <a:solidFill>
                            <a:schemeClr val="dk1"/>
                          </a:solidFill>
                          <a:latin typeface="Calibri"/>
                          <a:ea typeface="Calibri"/>
                          <a:cs typeface="Calibri"/>
                          <a:sym typeface="Calibri"/>
                        </a:rPr>
                        <a:t>Demonstrates basic knowledge and understanding of content and concepts with minimal descriptions and/or examples.</a:t>
                      </a:r>
                    </a:p>
                    <a:p>
                      <a:pPr marL="285750" lvl="0" indent="-285750" algn="l" rtl="0">
                        <a:spcBef>
                          <a:spcPts val="0"/>
                        </a:spcBef>
                        <a:spcAft>
                          <a:spcPts val="0"/>
                        </a:spcAft>
                        <a:buClr>
                          <a:schemeClr val="dk1"/>
                        </a:buClr>
                        <a:buSzPts val="1100"/>
                        <a:buFont typeface="Arial"/>
                        <a:buAutoNum type="romanLcPeriod" startAt="2"/>
                      </a:pPr>
                      <a:endParaRPr lang="en-US" sz="900">
                        <a:solidFill>
                          <a:schemeClr val="dk1"/>
                        </a:solidFill>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r h="193850">
                <a:tc>
                  <a:txBody>
                    <a:bodyPr/>
                    <a:lstStyle/>
                    <a:p>
                      <a:pPr marL="0" lvl="0" indent="0" algn="l" rtl="0">
                        <a:spcBef>
                          <a:spcPts val="0"/>
                        </a:spcBef>
                        <a:spcAft>
                          <a:spcPts val="0"/>
                        </a:spcAft>
                        <a:buNone/>
                      </a:pPr>
                      <a:r>
                        <a:rPr lang="en" sz="1400" b="1">
                          <a:latin typeface="Calibri"/>
                          <a:ea typeface="Calibri"/>
                          <a:cs typeface="Calibri"/>
                          <a:sym typeface="Calibri"/>
                        </a:rPr>
                        <a:t>B:  Investigating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1</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9725">
                <a:tc gridSpan="2">
                  <a:txBody>
                    <a:bodyPr/>
                    <a:lstStyle/>
                    <a:p>
                      <a:pPr marL="0" lvl="0" indent="0" algn="l" rtl="0">
                        <a:spcBef>
                          <a:spcPts val="0"/>
                        </a:spcBef>
                        <a:spcAft>
                          <a:spcPts val="0"/>
                        </a:spcAft>
                        <a:buClr>
                          <a:schemeClr val="dk1"/>
                        </a:buClr>
                        <a:buSzPts val="1100"/>
                        <a:buFont typeface="Arial"/>
                        <a:buNone/>
                      </a:pPr>
                      <a:r>
                        <a:rPr lang="en-US" sz="900" err="1">
                          <a:solidFill>
                            <a:schemeClr val="dk1"/>
                          </a:solidFill>
                          <a:latin typeface="Calibri"/>
                          <a:ea typeface="Calibri"/>
                          <a:cs typeface="Calibri"/>
                          <a:sym typeface="Calibri"/>
                        </a:rPr>
                        <a:t>i</a:t>
                      </a:r>
                      <a:r>
                        <a:rPr lang="en-US" sz="900">
                          <a:solidFill>
                            <a:schemeClr val="dk1"/>
                          </a:solidFill>
                          <a:latin typeface="Calibri"/>
                          <a:ea typeface="Calibri"/>
                          <a:cs typeface="Calibri"/>
                          <a:sym typeface="Calibri"/>
                        </a:rPr>
                        <a:t>. Formulates a research question that is clear or focused and describes its relevance</a:t>
                      </a:r>
                    </a:p>
                    <a:p>
                      <a:pPr marL="0" lvl="0" indent="0" algn="l" rtl="0">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ii.  Formulates a limited action plan to investigate a research question or does not follow a plan</a:t>
                      </a:r>
                    </a:p>
                    <a:p>
                      <a:pPr marL="0" lvl="0" indent="0" algn="l" rtl="0">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iii. Collects and records limited information, not always consistent with the research question</a:t>
                      </a:r>
                    </a:p>
                    <a:p>
                      <a:pPr marL="0" lvl="0" indent="0" algn="l" rtl="0">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iv.  Makes a limited evaluation of the process and results of the investigation</a:t>
                      </a: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6"/>
                  </a:ext>
                </a:extLst>
              </a:tr>
              <a:tr h="349725">
                <a:tc>
                  <a:txBody>
                    <a:bodyPr/>
                    <a:lstStyle/>
                    <a:p>
                      <a:pPr marL="0" lvl="0" indent="0" algn="l" rtl="0">
                        <a:spcBef>
                          <a:spcPts val="0"/>
                        </a:spcBef>
                        <a:spcAft>
                          <a:spcPts val="0"/>
                        </a:spcAft>
                        <a:buNone/>
                      </a:pPr>
                      <a:r>
                        <a:rPr lang="en" sz="1400" b="1">
                          <a:latin typeface="Calibri"/>
                          <a:ea typeface="Calibri"/>
                          <a:cs typeface="Calibri"/>
                          <a:sym typeface="Calibri"/>
                        </a:rPr>
                        <a:t>C:  Communicating</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3</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83595">
                <a:tc gridSpan="2">
                  <a:txBody>
                    <a:bodyPr/>
                    <a:lstStyle/>
                    <a:p>
                      <a:pPr marL="0" lvl="0" indent="0" algn="l" rtl="0">
                        <a:spcBef>
                          <a:spcPts val="0"/>
                        </a:spcBef>
                        <a:spcAft>
                          <a:spcPts val="0"/>
                        </a:spcAft>
                        <a:buClr>
                          <a:schemeClr val="dk1"/>
                        </a:buClr>
                        <a:buSzPts val="1100"/>
                        <a:buFont typeface="Arial"/>
                        <a:buNone/>
                      </a:pPr>
                      <a:r>
                        <a:rPr lang="en-US" sz="900" err="1">
                          <a:latin typeface="Calibri"/>
                          <a:ea typeface="Calibri"/>
                          <a:cs typeface="Calibri"/>
                          <a:sym typeface="Calibri"/>
                        </a:rPr>
                        <a:t>i</a:t>
                      </a:r>
                      <a:r>
                        <a:rPr lang="en-US" sz="900">
                          <a:latin typeface="Calibri"/>
                          <a:ea typeface="Calibri"/>
                          <a:cs typeface="Calibri"/>
                          <a:sym typeface="Calibri"/>
                        </a:rPr>
                        <a:t>.  Communicates information and ideas satisfactorily by using a style that is somewhat appropriate to the audience and purpose </a:t>
                      </a:r>
                    </a:p>
                    <a:p>
                      <a:pPr marL="0" lvl="0" indent="0" algn="l" rtl="0">
                        <a:spcBef>
                          <a:spcPts val="0"/>
                        </a:spcBef>
                        <a:spcAft>
                          <a:spcPts val="0"/>
                        </a:spcAft>
                        <a:buClr>
                          <a:schemeClr val="dk1"/>
                        </a:buClr>
                        <a:buSzPts val="1100"/>
                        <a:buFont typeface="Arial"/>
                        <a:buNone/>
                      </a:pPr>
                      <a:r>
                        <a:rPr lang="en-US" sz="900">
                          <a:latin typeface="Calibri"/>
                          <a:ea typeface="Calibri"/>
                          <a:cs typeface="Calibri"/>
                          <a:sym typeface="Calibri"/>
                        </a:rPr>
                        <a:t>ii. Structures information and ideas in a way that is somewhat appropriate to the specified format</a:t>
                      </a:r>
                    </a:p>
                    <a:p>
                      <a:pPr marL="0" lvl="0" indent="0" algn="l" rtl="0">
                        <a:spcBef>
                          <a:spcPts val="0"/>
                        </a:spcBef>
                        <a:spcAft>
                          <a:spcPts val="0"/>
                        </a:spcAft>
                        <a:buClr>
                          <a:schemeClr val="dk1"/>
                        </a:buClr>
                        <a:buSzPts val="1100"/>
                        <a:buFont typeface="Arial"/>
                        <a:buNone/>
                      </a:pPr>
                      <a:r>
                        <a:rPr lang="en-US" sz="900">
                          <a:latin typeface="Calibri"/>
                          <a:ea typeface="Calibri"/>
                          <a:cs typeface="Calibri"/>
                          <a:sym typeface="Calibri"/>
                        </a:rPr>
                        <a:t>iii. Sometimes documents sources of information using a recognized convention.</a:t>
                      </a:r>
                    </a:p>
                    <a:p>
                      <a:pPr marL="0" lvl="0" indent="0" algn="l" rtl="0">
                        <a:spcBef>
                          <a:spcPts val="0"/>
                        </a:spcBef>
                        <a:spcAft>
                          <a:spcPts val="0"/>
                        </a:spcAft>
                        <a:buClr>
                          <a:schemeClr val="dk1"/>
                        </a:buClr>
                        <a:buSzPts val="1100"/>
                        <a:buFont typeface="Arial"/>
                        <a:buNone/>
                      </a:pPr>
                      <a:endParaRPr sz="9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8"/>
                  </a:ext>
                </a:extLst>
              </a:tr>
              <a:tr h="211175">
                <a:tc>
                  <a:txBody>
                    <a:bodyPr/>
                    <a:lstStyle/>
                    <a:p>
                      <a:pPr marL="0" lvl="0" indent="0" algn="l" rtl="0">
                        <a:spcBef>
                          <a:spcPts val="0"/>
                        </a:spcBef>
                        <a:spcAft>
                          <a:spcPts val="0"/>
                        </a:spcAft>
                        <a:buNone/>
                      </a:pPr>
                      <a:r>
                        <a:rPr lang="en" sz="1400" b="1">
                          <a:latin typeface="Calibri"/>
                          <a:ea typeface="Calibri"/>
                          <a:cs typeface="Calibri"/>
                          <a:sym typeface="Calibri"/>
                        </a:rPr>
                        <a:t>D:  Thinking critically</a:t>
                      </a:r>
                      <a:endParaRPr sz="1400" b="1">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2</a:t>
                      </a:r>
                      <a:endParaRPr sz="1400" b="1">
                        <a:latin typeface="Calibri"/>
                        <a:ea typeface="Calibri"/>
                        <a:cs typeface="Calibri"/>
                        <a:sym typeface="Calibri"/>
                      </a:endParaRPr>
                    </a:p>
                  </a:txBody>
                  <a:tcPr marL="51425" marR="51425" marT="0" marB="0">
                    <a:lnL w="63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9725">
                <a:tc gridSpan="2">
                  <a:txBody>
                    <a:bodyPr/>
                    <a:lstStyle/>
                    <a:p>
                      <a:pPr marL="0" lvl="0" indent="0" algn="l" rtl="0">
                        <a:spcBef>
                          <a:spcPts val="0"/>
                        </a:spcBef>
                        <a:spcAft>
                          <a:spcPts val="0"/>
                        </a:spcAft>
                        <a:buNone/>
                      </a:pPr>
                      <a:r>
                        <a:rPr lang="en-US" sz="800" err="1">
                          <a:latin typeface="Calibri"/>
                          <a:ea typeface="Calibri"/>
                          <a:cs typeface="Calibri"/>
                          <a:sym typeface="Calibri"/>
                        </a:rPr>
                        <a:t>i</a:t>
                      </a:r>
                      <a:r>
                        <a:rPr lang="en-US" sz="800">
                          <a:latin typeface="Calibri"/>
                          <a:ea typeface="Calibri"/>
                          <a:cs typeface="Calibri"/>
                          <a:sym typeface="Calibri"/>
                        </a:rPr>
                        <a:t>. Analyses concepts, issues, models, visual representation and theories to a limited extent </a:t>
                      </a:r>
                    </a:p>
                    <a:p>
                      <a:pPr marL="0" lvl="0" indent="0" algn="l" rtl="0">
                        <a:spcBef>
                          <a:spcPts val="0"/>
                        </a:spcBef>
                        <a:spcAft>
                          <a:spcPts val="0"/>
                        </a:spcAft>
                        <a:buNone/>
                      </a:pPr>
                      <a:r>
                        <a:rPr lang="en-US" sz="800">
                          <a:latin typeface="Calibri"/>
                          <a:ea typeface="Calibri"/>
                          <a:cs typeface="Calibri"/>
                          <a:sym typeface="Calibri"/>
                        </a:rPr>
                        <a:t>ii. Summarizes information to a limited extent to make arguments </a:t>
                      </a:r>
                    </a:p>
                    <a:p>
                      <a:pPr marL="0" lvl="0" indent="0" algn="l" rtl="0">
                        <a:spcBef>
                          <a:spcPts val="0"/>
                        </a:spcBef>
                        <a:spcAft>
                          <a:spcPts val="0"/>
                        </a:spcAft>
                        <a:buNone/>
                      </a:pPr>
                      <a:r>
                        <a:rPr lang="en-US" sz="800">
                          <a:latin typeface="Calibri"/>
                          <a:ea typeface="Calibri"/>
                          <a:cs typeface="Calibri"/>
                          <a:sym typeface="Calibri"/>
                        </a:rPr>
                        <a:t>iii. Describes a limited number of sources/data in terms of origin and purpose and recognizes nominal value and limitations </a:t>
                      </a:r>
                    </a:p>
                    <a:p>
                      <a:pPr marL="0" lvl="0" indent="0" algn="l" rtl="0">
                        <a:spcBef>
                          <a:spcPts val="0"/>
                        </a:spcBef>
                        <a:spcAft>
                          <a:spcPts val="0"/>
                        </a:spcAft>
                        <a:buNone/>
                      </a:pPr>
                      <a:r>
                        <a:rPr lang="en-US" sz="800">
                          <a:latin typeface="Calibri"/>
                          <a:ea typeface="Calibri"/>
                          <a:cs typeface="Calibri"/>
                          <a:sym typeface="Calibri"/>
                        </a:rPr>
                        <a:t>iv.  Identifies different perspectives and minimal implications</a:t>
                      </a:r>
                    </a:p>
                    <a:p>
                      <a:pPr marL="0" lvl="0" indent="0" algn="l" rtl="0">
                        <a:spcBef>
                          <a:spcPts val="0"/>
                        </a:spcBef>
                        <a:spcAft>
                          <a:spcPts val="0"/>
                        </a:spcAft>
                        <a:buNone/>
                      </a:pPr>
                      <a:endParaRPr sz="8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10"/>
                  </a:ext>
                </a:extLst>
              </a:tr>
              <a:tr h="401903">
                <a:tc>
                  <a:txBody>
                    <a:bodyPr/>
                    <a:lstStyle/>
                    <a:p>
                      <a:pPr marL="0" lvl="0" indent="0" algn="l" rtl="0">
                        <a:spcBef>
                          <a:spcPts val="0"/>
                        </a:spcBef>
                        <a:spcAft>
                          <a:spcPts val="0"/>
                        </a:spcAft>
                        <a:buNone/>
                      </a:pPr>
                      <a:r>
                        <a:rPr lang="en" sz="900">
                          <a:latin typeface="Calibri"/>
                          <a:ea typeface="Calibri"/>
                          <a:cs typeface="Calibri"/>
                          <a:sym typeface="Calibri"/>
                        </a:rPr>
                        <a:t>Overall Level of Achievement ( 1- 7 IB scale)</a:t>
                      </a:r>
                      <a:endParaRPr sz="900">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a:t> </a:t>
                      </a:r>
                      <a:endParaRPr b="1">
                        <a:solidFill>
                          <a:srgbClr val="FF0000"/>
                        </a:solidFill>
                      </a:endParaRPr>
                    </a:p>
                  </a:txBody>
                  <a:tcPr marL="51425" marR="51425"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9725">
                <a:tc gridSpan="2">
                  <a:txBody>
                    <a:bodyPr/>
                    <a:lstStyle/>
                    <a:p>
                      <a:pPr marL="0" lvl="0" indent="0" algn="l" rtl="0">
                        <a:spcBef>
                          <a:spcPts val="0"/>
                        </a:spcBef>
                        <a:spcAft>
                          <a:spcPts val="0"/>
                        </a:spcAft>
                        <a:buNone/>
                      </a:pPr>
                      <a:r>
                        <a:rPr lang="en" sz="900">
                          <a:latin typeface="Calibri"/>
                          <a:ea typeface="Calibri"/>
                          <a:cs typeface="Calibri"/>
                          <a:sym typeface="Calibri"/>
                        </a:rPr>
                        <a:t>Teacher comments go here</a:t>
                      </a:r>
                      <a:endParaRPr sz="1500" b="1">
                        <a:solidFill>
                          <a:srgbClr val="FF0000"/>
                        </a:solidFill>
                        <a:latin typeface="Calibri"/>
                        <a:ea typeface="Calibri"/>
                        <a:cs typeface="Calibri"/>
                        <a:sym typeface="Calibri"/>
                      </a:endParaRPr>
                    </a:p>
                  </a:txBody>
                  <a:tcPr marL="51425" marR="51425" marT="0" marB="0">
                    <a:lnL w="19050"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63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cxnSp>
        <p:nvCxnSpPr>
          <p:cNvPr id="184" name="Google Shape;184;p32"/>
          <p:cNvCxnSpPr>
            <a:cxnSpLocks/>
          </p:cNvCxnSpPr>
          <p:nvPr/>
        </p:nvCxnSpPr>
        <p:spPr>
          <a:xfrm flipH="1" flipV="1">
            <a:off x="4640700" y="962350"/>
            <a:ext cx="1178876" cy="821087"/>
          </a:xfrm>
          <a:prstGeom prst="straightConnector1">
            <a:avLst/>
          </a:prstGeom>
          <a:noFill/>
          <a:ln w="28575" cap="flat" cmpd="sng">
            <a:solidFill>
              <a:srgbClr val="FF0000"/>
            </a:solidFill>
            <a:prstDash val="solid"/>
            <a:round/>
            <a:headEnd type="none" w="med" len="med"/>
            <a:tailEnd type="triangle" w="med" len="med"/>
          </a:ln>
        </p:spPr>
      </p:cxnSp>
      <p:cxnSp>
        <p:nvCxnSpPr>
          <p:cNvPr id="185" name="Google Shape;185;p32"/>
          <p:cNvCxnSpPr>
            <a:cxnSpLocks/>
          </p:cNvCxnSpPr>
          <p:nvPr/>
        </p:nvCxnSpPr>
        <p:spPr>
          <a:xfrm flipH="1" flipV="1">
            <a:off x="4554776" y="1662717"/>
            <a:ext cx="1264800" cy="120720"/>
          </a:xfrm>
          <a:prstGeom prst="straightConnector1">
            <a:avLst/>
          </a:prstGeom>
          <a:noFill/>
          <a:ln w="28575" cap="flat" cmpd="sng">
            <a:solidFill>
              <a:srgbClr val="FF0000"/>
            </a:solidFill>
            <a:prstDash val="solid"/>
            <a:round/>
            <a:headEnd type="none" w="med" len="med"/>
            <a:tailEnd type="triangle" w="med" len="med"/>
          </a:ln>
        </p:spPr>
      </p:cxnSp>
      <p:cxnSp>
        <p:nvCxnSpPr>
          <p:cNvPr id="186" name="Google Shape;186;p32"/>
          <p:cNvCxnSpPr>
            <a:cxnSpLocks/>
          </p:cNvCxnSpPr>
          <p:nvPr/>
        </p:nvCxnSpPr>
        <p:spPr>
          <a:xfrm flipH="1">
            <a:off x="4525800" y="1783437"/>
            <a:ext cx="1293776" cy="734626"/>
          </a:xfrm>
          <a:prstGeom prst="straightConnector1">
            <a:avLst/>
          </a:prstGeom>
          <a:noFill/>
          <a:ln w="28575" cap="flat" cmpd="sng">
            <a:solidFill>
              <a:srgbClr val="FF0000"/>
            </a:solidFill>
            <a:prstDash val="solid"/>
            <a:round/>
            <a:headEnd type="none" w="med" len="med"/>
            <a:tailEnd type="triangle" w="med" len="med"/>
          </a:ln>
        </p:spPr>
      </p:cxnSp>
      <p:cxnSp>
        <p:nvCxnSpPr>
          <p:cNvPr id="187" name="Google Shape;187;p32"/>
          <p:cNvCxnSpPr/>
          <p:nvPr/>
        </p:nvCxnSpPr>
        <p:spPr>
          <a:xfrm flipH="1">
            <a:off x="4609178" y="1829593"/>
            <a:ext cx="1132200" cy="1663200"/>
          </a:xfrm>
          <a:prstGeom prst="straightConnector1">
            <a:avLst/>
          </a:prstGeom>
          <a:noFill/>
          <a:ln w="2857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420485241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B068F13856C949A09156A7F764A740" ma:contentTypeVersion="5" ma:contentTypeDescription="Create a new document." ma:contentTypeScope="" ma:versionID="a331e8b6c53a8cb21df2c7df5cccc9fe">
  <xsd:schema xmlns:xsd="http://www.w3.org/2001/XMLSchema" xmlns:xs="http://www.w3.org/2001/XMLSchema" xmlns:p="http://schemas.microsoft.com/office/2006/metadata/properties" xmlns:ns2="e196363e-cdde-43fa-8d5f-442648676285" xmlns:ns3="346981e5-acc9-48fe-92fe-9c0476321f55" targetNamespace="http://schemas.microsoft.com/office/2006/metadata/properties" ma:root="true" ma:fieldsID="ce49bd5c51249be8c1037a520f89b3b9" ns2:_="" ns3:_="">
    <xsd:import namespace="e196363e-cdde-43fa-8d5f-442648676285"/>
    <xsd:import namespace="346981e5-acc9-48fe-92fe-9c0476321f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6363e-cdde-43fa-8d5f-4426486762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6981e5-acc9-48fe-92fe-9c0476321f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694D3A-F611-44FE-9234-3D3B78BDC991}">
  <ds:schemaRefs>
    <ds:schemaRef ds:uri="http://schemas.microsoft.com/sharepoint/v3/contenttype/forms"/>
  </ds:schemaRefs>
</ds:datastoreItem>
</file>

<file path=customXml/itemProps2.xml><?xml version="1.0" encoding="utf-8"?>
<ds:datastoreItem xmlns:ds="http://schemas.openxmlformats.org/officeDocument/2006/customXml" ds:itemID="{4D284577-3C94-457A-8F53-4D32CCD3C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6363e-cdde-43fa-8d5f-442648676285"/>
    <ds:schemaRef ds:uri="346981e5-acc9-48fe-92fe-9c0476321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0D2F5F-3D27-420F-9CA5-288A9587B1DC}">
  <ds:schemaRefs>
    <ds:schemaRef ds:uri="http://schemas.microsoft.com/office/2006/documentManagement/types"/>
    <ds:schemaRef ds:uri="346981e5-acc9-48fe-92fe-9c0476321f55"/>
    <ds:schemaRef ds:uri="http://schemas.microsoft.com/office/infopath/2007/PartnerControls"/>
    <ds:schemaRef ds:uri="http://purl.org/dc/terms/"/>
    <ds:schemaRef ds:uri="http://purl.org/dc/elements/1.1/"/>
    <ds:schemaRef ds:uri="http://www.w3.org/XML/1998/namespace"/>
    <ds:schemaRef ds:uri="e196363e-cdde-43fa-8d5f-442648676285"/>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On-screen Show (16:9)</PresentationFormat>
  <Paragraphs>189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Roboto</vt:lpstr>
      <vt:lpstr>Century Schoolbook</vt:lpstr>
      <vt:lpstr>Calibri</vt:lpstr>
      <vt:lpstr>Simple Light</vt:lpstr>
      <vt:lpstr>Understanding MYP Final Report Cards   </vt:lpstr>
      <vt:lpstr>MYP uses standard based assessment.   Each subject has standards grouped into four Criteria (A-D).  Grade 8 has all 8 subjects use MYP assessment.  Grade 9 and 10 have 6 out of the 8 subjects use MYP assessment (report cards for Arts and Design 9/10 can be found in the second link in MyClass).</vt:lpstr>
      <vt:lpstr>MYP Assessment Rubrics- ex Individuals and Societies </vt:lpstr>
      <vt:lpstr>    </vt:lpstr>
      <vt:lpstr>What do the different levels of achievement mean?  </vt:lpstr>
      <vt:lpstr> Report cards will show a score out of 8 for each MYP Criteria A -D.   Report cards will NOT show an Overall Achievement level on the 1-7 scale. but it can be determined from the IB conversion chart on the next slide    </vt:lpstr>
      <vt:lpstr> Example Final Report Card   </vt:lpstr>
      <vt:lpstr>Grade 8 ROTATION ONLY Report Card  Fine Arts 8* and Design 8* courses are rotations.  Students participate in more than one stream.  Not all criteria will be assessed in each subject for each rotation because of time constraints.  Only criteria that have been assessed during the rotation will have an achievement level.   This example report card indicates the student is developing and has a partial understanding of content and curricular competencies.    *Career Education 8, Design and Technology 8, Textiles and Food studies 8, Digital coding and Media 8, Career education 8, Drama 8, Visual Arts 8,   Music 8 Guitar    </vt:lpstr>
      <vt:lpstr> Grade 10 ONLY   </vt:lpstr>
      <vt:lpstr>MYP coordinator Assunta Budd: abudd@sd42.ca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MYP Final Report Cards  Grade 8 </dc:title>
  <dc:creator>Helen Carelse</dc:creator>
  <cp:lastModifiedBy>Assunta Budd</cp:lastModifiedBy>
  <cp:revision>2</cp:revision>
  <dcterms:modified xsi:type="dcterms:W3CDTF">2025-06-12T18:23:57Z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0x01010014B068F13856C949A09156A7F764A740</vt:lpwstr>
  </property>
</Properties>
</file>